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76" r:id="rId3"/>
    <p:sldId id="392" r:id="rId4"/>
    <p:sldId id="393" r:id="rId5"/>
    <p:sldId id="394" r:id="rId6"/>
    <p:sldId id="395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90" r:id="rId18"/>
    <p:sldId id="291" r:id="rId19"/>
    <p:sldId id="268" r:id="rId20"/>
    <p:sldId id="269" r:id="rId21"/>
    <p:sldId id="287" r:id="rId22"/>
    <p:sldId id="285" r:id="rId23"/>
    <p:sldId id="281" r:id="rId24"/>
    <p:sldId id="272" r:id="rId25"/>
    <p:sldId id="273" r:id="rId26"/>
    <p:sldId id="274" r:id="rId27"/>
    <p:sldId id="275" r:id="rId28"/>
    <p:sldId id="278" r:id="rId29"/>
    <p:sldId id="279" r:id="rId30"/>
    <p:sldId id="280" r:id="rId31"/>
    <p:sldId id="277" r:id="rId32"/>
    <p:sldId id="270" r:id="rId33"/>
    <p:sldId id="306" r:id="rId34"/>
    <p:sldId id="388" r:id="rId35"/>
    <p:sldId id="389" r:id="rId36"/>
    <p:sldId id="390" r:id="rId37"/>
    <p:sldId id="391" r:id="rId38"/>
    <p:sldId id="339" r:id="rId39"/>
    <p:sldId id="383" r:id="rId40"/>
    <p:sldId id="386" r:id="rId41"/>
    <p:sldId id="385" r:id="rId42"/>
    <p:sldId id="387" r:id="rId43"/>
    <p:sldId id="257" r:id="rId44"/>
    <p:sldId id="294" r:id="rId45"/>
    <p:sldId id="295" r:id="rId46"/>
    <p:sldId id="296" r:id="rId47"/>
    <p:sldId id="297" r:id="rId48"/>
    <p:sldId id="298" r:id="rId49"/>
    <p:sldId id="299" r:id="rId50"/>
    <p:sldId id="302" r:id="rId51"/>
    <p:sldId id="303" r:id="rId52"/>
    <p:sldId id="300" r:id="rId53"/>
    <p:sldId id="301" r:id="rId5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155" d="100"/>
          <a:sy n="155" d="100"/>
        </p:scale>
        <p:origin x="1974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BCC87C-E94B-427B-BDE8-57E20C77FA8F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7A6092-3CE3-4A6A-A16A-7BE374F531D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2742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5C0E56-0770-4F7A-BFB7-998D33463B47}" type="datetime1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2713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B9E6EA-1DD9-4ECB-B0AE-ECDD55DCB7B9}" type="datetime1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2177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F5665-C384-440C-BFB6-51D86C626037}" type="datetime1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135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502DA0-AD30-47EB-B195-5C19D0E6B62A}" type="datetime1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8041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7BD80-48ED-4F1B-B6A6-F0D5712798D6}" type="datetime1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8654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96B3B-293F-4338-8229-055E4138175A}" type="datetime1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46082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687371-512A-4390-B7C9-E3B17AAB9EB0}" type="datetime1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4241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0AD65-CF34-404B-9B94-6ACDE9F4B97A}" type="datetime1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46810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C35C1-672E-4467-A1FF-9852BDF79299}" type="datetime1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10695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A22739-838B-489F-B5B3-FA79B8FFD0D1}" type="datetime1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07964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2F3B56-3BAD-4F76-A72D-E4CF54CEF9AD}" type="datetime1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1027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/>
              <a:t>按一下以編輯母片文字樣式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73B2AE-69AA-4419-9AD0-C82EF03EFA48}" type="datetime1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A6D72-4E0E-4822-92DE-EF70A66F4C9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34940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微軟正黑體" panose="020B0604030504040204" pitchFamily="34" charset="-120"/>
          <a:ea typeface="微軟正黑體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195736" y="3212976"/>
            <a:ext cx="4645824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卷積神經網路 </a:t>
            </a:r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(CNN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r>
              <a:rPr lang="en-US" altLang="zh-TW" sz="2400" dirty="0"/>
              <a:t>Convolutional Neural Network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5813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81" y="2135826"/>
            <a:ext cx="8501449" cy="359983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6932" y="197705"/>
            <a:ext cx="83713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 smtClean="0"/>
              <a:t>Convolution</a:t>
            </a:r>
            <a:r>
              <a:rPr lang="zh-TW" altLang="en-US" sz="4800" dirty="0" smtClean="0"/>
              <a:t>運算</a:t>
            </a:r>
            <a:r>
              <a:rPr lang="en-US" altLang="zh-TW" sz="4800" dirty="0" smtClean="0"/>
              <a:t>:padding(</a:t>
            </a:r>
            <a:r>
              <a:rPr lang="zh-TW" altLang="en-US" sz="4800" dirty="0" smtClean="0"/>
              <a:t>填補</a:t>
            </a:r>
            <a:r>
              <a:rPr lang="en-US" altLang="zh-TW" sz="4800" dirty="0" smtClean="0"/>
              <a:t>)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3426400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32" y="1643992"/>
            <a:ext cx="9144000" cy="325697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6932" y="197705"/>
            <a:ext cx="76366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 smtClean="0"/>
              <a:t>Convolution</a:t>
            </a:r>
            <a:r>
              <a:rPr lang="zh-TW" altLang="en-US" sz="4800" dirty="0" smtClean="0"/>
              <a:t>運算</a:t>
            </a:r>
            <a:r>
              <a:rPr lang="en-US" altLang="zh-TW" sz="4800" dirty="0" smtClean="0"/>
              <a:t>:stride(</a:t>
            </a:r>
            <a:r>
              <a:rPr lang="zh-TW" altLang="en-US" sz="4800" dirty="0" smtClean="0"/>
              <a:t>步</a:t>
            </a:r>
            <a:r>
              <a:rPr lang="zh-TW" altLang="en-US" sz="4800" dirty="0"/>
              <a:t>幅</a:t>
            </a:r>
            <a:r>
              <a:rPr lang="en-US" altLang="zh-TW" sz="4800" dirty="0" smtClean="0"/>
              <a:t>)</a:t>
            </a:r>
            <a:endParaRPr lang="zh-TW" altLang="en-US" sz="4800" dirty="0"/>
          </a:p>
        </p:txBody>
      </p:sp>
      <p:sp>
        <p:nvSpPr>
          <p:cNvPr id="4" name="矩形 3"/>
          <p:cNvSpPr/>
          <p:nvPr/>
        </p:nvSpPr>
        <p:spPr>
          <a:xfrm>
            <a:off x="1087395" y="1721708"/>
            <a:ext cx="1285102" cy="1318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5826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902" y="1028702"/>
            <a:ext cx="9144000" cy="668561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2219" y="172991"/>
            <a:ext cx="763664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 smtClean="0"/>
              <a:t>Convolution</a:t>
            </a:r>
            <a:r>
              <a:rPr lang="zh-TW" altLang="en-US" sz="4800" dirty="0" smtClean="0"/>
              <a:t>運算</a:t>
            </a:r>
            <a:r>
              <a:rPr lang="en-US" altLang="zh-TW" sz="4800" dirty="0" smtClean="0"/>
              <a:t>:stride(</a:t>
            </a:r>
            <a:r>
              <a:rPr lang="zh-TW" altLang="en-US" sz="4800" dirty="0" smtClean="0"/>
              <a:t>步</a:t>
            </a:r>
            <a:r>
              <a:rPr lang="zh-TW" altLang="en-US" sz="4800" dirty="0"/>
              <a:t>幅</a:t>
            </a:r>
            <a:r>
              <a:rPr lang="en-US" altLang="zh-TW" sz="4800" dirty="0" smtClean="0"/>
              <a:t>)</a:t>
            </a:r>
            <a:endParaRPr lang="zh-TW" altLang="en-US" sz="4800" dirty="0"/>
          </a:p>
        </p:txBody>
      </p:sp>
      <p:sp>
        <p:nvSpPr>
          <p:cNvPr id="4" name="矩形 3"/>
          <p:cNvSpPr/>
          <p:nvPr/>
        </p:nvSpPr>
        <p:spPr>
          <a:xfrm>
            <a:off x="1079158" y="1012226"/>
            <a:ext cx="1285102" cy="1318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1890585" y="4599804"/>
            <a:ext cx="1285102" cy="131805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1981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0724" y="1190530"/>
            <a:ext cx="4572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dirty="0"/>
              <a:t>tf.nn.conv2d(</a:t>
            </a:r>
          </a:p>
          <a:p>
            <a:r>
              <a:rPr lang="en-US" altLang="zh-TW" sz="2800" dirty="0"/>
              <a:t>    input,</a:t>
            </a:r>
          </a:p>
          <a:p>
            <a:r>
              <a:rPr lang="en-US" altLang="zh-TW" sz="2800" dirty="0"/>
              <a:t>    filter,</a:t>
            </a:r>
          </a:p>
          <a:p>
            <a:r>
              <a:rPr lang="en-US" altLang="zh-TW" sz="2800" dirty="0"/>
              <a:t>    strides,</a:t>
            </a:r>
          </a:p>
          <a:p>
            <a:r>
              <a:rPr lang="en-US" altLang="zh-TW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padding</a:t>
            </a:r>
            <a:r>
              <a:rPr lang="en-US" altLang="zh-TW" sz="2800" dirty="0"/>
              <a:t>,</a:t>
            </a:r>
          </a:p>
          <a:p>
            <a:r>
              <a:rPr lang="en-US" altLang="zh-TW" sz="2800" dirty="0"/>
              <a:t>    </a:t>
            </a:r>
            <a:r>
              <a:rPr lang="en-US" altLang="zh-TW" sz="2800" dirty="0" err="1"/>
              <a:t>use_cudnn_on_gpu</a:t>
            </a:r>
            <a:r>
              <a:rPr lang="en-US" altLang="zh-TW" sz="2800" dirty="0"/>
              <a:t>=True,</a:t>
            </a:r>
          </a:p>
          <a:p>
            <a:r>
              <a:rPr lang="en-US" altLang="zh-TW" sz="2800" dirty="0"/>
              <a:t>    </a:t>
            </a:r>
            <a:r>
              <a:rPr lang="en-US" altLang="zh-TW" sz="2800" dirty="0" err="1"/>
              <a:t>data_format</a:t>
            </a:r>
            <a:r>
              <a:rPr lang="en-US" altLang="zh-TW" sz="2800" dirty="0"/>
              <a:t>='NHWC',</a:t>
            </a:r>
          </a:p>
          <a:p>
            <a:r>
              <a:rPr lang="en-US" altLang="zh-TW" sz="2800" dirty="0"/>
              <a:t>    dilations=[1, 1, 1, 1],</a:t>
            </a:r>
          </a:p>
          <a:p>
            <a:r>
              <a:rPr lang="en-US" altLang="zh-TW" sz="2800" dirty="0"/>
              <a:t>    name=None</a:t>
            </a:r>
          </a:p>
          <a:p>
            <a:r>
              <a:rPr lang="en-US" altLang="zh-TW" sz="2800" dirty="0"/>
              <a:t>)</a:t>
            </a:r>
            <a:endParaRPr lang="zh-TW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440724" y="626245"/>
            <a:ext cx="76488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https://www.tensorflow.org/api_docs/python/tf/nn/conv2d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551935" y="5990919"/>
            <a:ext cx="78341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padding: A string from: "SAME", "VALID". The type of padding algorithm to use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724" y="1126243"/>
            <a:ext cx="3500657" cy="241317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8622" y="3661296"/>
            <a:ext cx="3058387" cy="220774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568855" y="1414975"/>
            <a:ext cx="1282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"SAME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",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98031" y="3763859"/>
            <a:ext cx="1211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"VALID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"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46271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44844" y="372714"/>
            <a:ext cx="308095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/>
              <a:t>padding: </a:t>
            </a:r>
            <a:r>
              <a:rPr lang="en-US" altLang="zh-TW" sz="3200" dirty="0" smtClean="0"/>
              <a:t>"</a:t>
            </a:r>
            <a:r>
              <a:rPr lang="en-US" altLang="zh-TW" sz="3200" dirty="0"/>
              <a:t>SAME</a:t>
            </a:r>
            <a:r>
              <a:rPr lang="en-US" altLang="zh-TW" sz="3200" dirty="0" smtClean="0"/>
              <a:t>"</a:t>
            </a:r>
            <a:endParaRPr lang="zh-TW" altLang="en-US" sz="32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4976" y="-65173"/>
            <a:ext cx="3500657" cy="1929994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6" y="1235674"/>
            <a:ext cx="4876799" cy="539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341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76648" y="389189"/>
            <a:ext cx="282557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padding: </a:t>
            </a:r>
            <a:r>
              <a:rPr lang="en-US" altLang="zh-TW" sz="2800" dirty="0" smtClean="0"/>
              <a:t>"</a:t>
            </a:r>
            <a:r>
              <a:rPr lang="en-US" altLang="zh-TW" sz="2800" dirty="0"/>
              <a:t>VALID</a:t>
            </a:r>
            <a:r>
              <a:rPr lang="en-US" altLang="zh-TW" sz="2800" dirty="0" smtClean="0"/>
              <a:t>"</a:t>
            </a:r>
            <a:endParaRPr lang="zh-TW" altLang="en-US" sz="28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49" y="1646416"/>
            <a:ext cx="4557828" cy="4795628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7277" y="389189"/>
            <a:ext cx="3058387" cy="220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4763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0108" y="617838"/>
            <a:ext cx="4572000" cy="535531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# -*- coding: utf-8 -*-</a:t>
            </a:r>
          </a:p>
          <a:p>
            <a:r>
              <a:rPr lang="en-US" altLang="zh-TW" dirty="0"/>
              <a:t>import </a:t>
            </a:r>
            <a:r>
              <a:rPr lang="en-US" altLang="zh-TW" dirty="0" err="1"/>
              <a:t>tensorflow</a:t>
            </a:r>
            <a:r>
              <a:rPr lang="en-US" altLang="zh-TW" dirty="0"/>
              <a:t> as </a:t>
            </a:r>
            <a:r>
              <a:rPr lang="en-US" altLang="zh-TW" dirty="0" err="1"/>
              <a:t>tf</a:t>
            </a:r>
            <a:endParaRPr lang="en-US" altLang="zh-TW" dirty="0"/>
          </a:p>
          <a:p>
            <a:r>
              <a:rPr lang="en-US" altLang="zh-TW" dirty="0"/>
              <a:t>#"</a:t>
            </a:r>
            <a:r>
              <a:rPr lang="zh-TW" altLang="en-US" dirty="0"/>
              <a:t>輸入張量</a:t>
            </a:r>
            <a:r>
              <a:rPr lang="en-US" altLang="zh-TW" dirty="0"/>
              <a:t>"</a:t>
            </a:r>
          </a:p>
          <a:p>
            <a:r>
              <a:rPr lang="en-US" altLang="zh-TW" dirty="0"/>
              <a:t>X=</a:t>
            </a:r>
            <a:r>
              <a:rPr lang="en-US" altLang="zh-TW" dirty="0" err="1"/>
              <a:t>tf.constant</a:t>
            </a:r>
            <a:r>
              <a:rPr lang="en-US" altLang="zh-TW" dirty="0"/>
              <a:t>(</a:t>
            </a:r>
          </a:p>
          <a:p>
            <a:r>
              <a:rPr lang="en-US" altLang="zh-TW" dirty="0"/>
              <a:t>        [</a:t>
            </a:r>
          </a:p>
          <a:p>
            <a:r>
              <a:rPr lang="en-US" altLang="zh-TW" dirty="0"/>
              <a:t>        [</a:t>
            </a:r>
          </a:p>
          <a:p>
            <a:r>
              <a:rPr lang="en-US" altLang="zh-TW" dirty="0"/>
              <a:t>        [[2],[3],[8]],</a:t>
            </a:r>
          </a:p>
          <a:p>
            <a:r>
              <a:rPr lang="en-US" altLang="zh-TW" dirty="0"/>
              <a:t>        [[6],[1],[5]],</a:t>
            </a:r>
          </a:p>
          <a:p>
            <a:r>
              <a:rPr lang="en-US" altLang="zh-TW" dirty="0"/>
              <a:t>        [[7],[2],[-1]]</a:t>
            </a:r>
          </a:p>
          <a:p>
            <a:r>
              <a:rPr lang="en-US" altLang="zh-TW" dirty="0"/>
              <a:t>        ]</a:t>
            </a:r>
          </a:p>
          <a:p>
            <a:r>
              <a:rPr lang="en-US" altLang="zh-TW" dirty="0"/>
              <a:t>        ],tf.float32</a:t>
            </a:r>
          </a:p>
          <a:p>
            <a:r>
              <a:rPr lang="en-US" altLang="zh-TW" dirty="0"/>
              <a:t>        )</a:t>
            </a:r>
          </a:p>
          <a:p>
            <a:r>
              <a:rPr lang="en-US" altLang="zh-TW" dirty="0"/>
              <a:t>#"</a:t>
            </a:r>
            <a:r>
              <a:rPr lang="zh-TW" altLang="en-US" dirty="0"/>
              <a:t>卷積核</a:t>
            </a:r>
            <a:r>
              <a:rPr lang="en-US" altLang="zh-TW" dirty="0"/>
              <a:t>"</a:t>
            </a:r>
          </a:p>
          <a:p>
            <a:r>
              <a:rPr lang="en-US" altLang="zh-TW" dirty="0"/>
              <a:t>K=</a:t>
            </a:r>
            <a:r>
              <a:rPr lang="en-US" altLang="zh-TW" dirty="0" err="1"/>
              <a:t>tf.constant</a:t>
            </a:r>
            <a:r>
              <a:rPr lang="en-US" altLang="zh-TW" dirty="0"/>
              <a:t>(</a:t>
            </a:r>
          </a:p>
          <a:p>
            <a:r>
              <a:rPr lang="en-US" altLang="zh-TW" dirty="0"/>
              <a:t>        [</a:t>
            </a:r>
          </a:p>
          <a:p>
            <a:r>
              <a:rPr lang="en-US" altLang="zh-TW" dirty="0"/>
              <a:t>        [[[4]],[[1]]],</a:t>
            </a:r>
          </a:p>
          <a:p>
            <a:r>
              <a:rPr lang="en-US" altLang="zh-TW" dirty="0"/>
              <a:t>        [[[2]],[[3]]]</a:t>
            </a:r>
          </a:p>
          <a:p>
            <a:r>
              <a:rPr lang="en-US" altLang="zh-TW" dirty="0"/>
              <a:t>        ],tf.float32</a:t>
            </a:r>
          </a:p>
          <a:p>
            <a:r>
              <a:rPr lang="en-US" altLang="zh-TW" dirty="0"/>
              <a:t>        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sp>
        <p:nvSpPr>
          <p:cNvPr id="3" name="矩形 2"/>
          <p:cNvSpPr/>
          <p:nvPr/>
        </p:nvSpPr>
        <p:spPr>
          <a:xfrm>
            <a:off x="3413898" y="3824583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#"same</a:t>
            </a:r>
            <a:r>
              <a:rPr lang="zh-TW" altLang="en-US" dirty="0"/>
              <a:t>卷積</a:t>
            </a:r>
            <a:r>
              <a:rPr lang="en-US" altLang="zh-TW" dirty="0"/>
              <a:t>"</a:t>
            </a:r>
          </a:p>
          <a:p>
            <a:r>
              <a:rPr lang="en-US" altLang="zh-TW" dirty="0"/>
              <a:t>conv=tf.nn.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conv2d</a:t>
            </a:r>
            <a:r>
              <a:rPr lang="en-US" altLang="zh-TW" dirty="0"/>
              <a:t>(X,K,(1,1,1,1),'</a:t>
            </a:r>
            <a:r>
              <a:rPr lang="en-US" altLang="zh-TW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SAME</a:t>
            </a:r>
            <a:r>
              <a:rPr lang="en-US" altLang="zh-TW" dirty="0"/>
              <a:t>')</a:t>
            </a:r>
          </a:p>
          <a:p>
            <a:r>
              <a:rPr lang="en-US" altLang="zh-TW" dirty="0"/>
              <a:t>session=</a:t>
            </a:r>
            <a:r>
              <a:rPr lang="en-US" altLang="zh-TW" dirty="0" err="1"/>
              <a:t>tf.Session</a:t>
            </a:r>
            <a:r>
              <a:rPr lang="en-US" altLang="zh-TW" dirty="0"/>
              <a:t>()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#"</a:t>
            </a:r>
            <a:r>
              <a:rPr lang="zh-TW" altLang="en-US" dirty="0"/>
              <a:t>列印結果</a:t>
            </a:r>
            <a:r>
              <a:rPr lang="en-US" altLang="zh-TW" dirty="0"/>
              <a:t>"</a:t>
            </a:r>
          </a:p>
          <a:p>
            <a:r>
              <a:rPr lang="en-US" altLang="zh-TW" dirty="0"/>
              <a:t>print(</a:t>
            </a:r>
            <a:r>
              <a:rPr lang="en-US" altLang="zh-TW" dirty="0" err="1"/>
              <a:t>session.run</a:t>
            </a:r>
            <a:r>
              <a:rPr lang="en-US" altLang="zh-TW" dirty="0"/>
              <a:t>(conv))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0976" y="791562"/>
            <a:ext cx="4421489" cy="243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955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17</a:t>
            </a:fld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323528" y="692696"/>
            <a:ext cx="856895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# </a:t>
            </a:r>
            <a:r>
              <a:rPr lang="en-US" altLang="zh-TW" sz="2000" dirty="0"/>
              <a:t>The inputs are 28x28 RGB images with `</a:t>
            </a:r>
            <a:r>
              <a:rPr lang="en-US" altLang="zh-TW" sz="2000" dirty="0" err="1"/>
              <a:t>channels_last</a:t>
            </a:r>
            <a:r>
              <a:rPr lang="en-US" altLang="zh-TW" sz="2000" dirty="0"/>
              <a:t>` and the batch</a:t>
            </a:r>
          </a:p>
          <a:p>
            <a:r>
              <a:rPr lang="en-US" altLang="zh-TW" sz="2400" dirty="0"/>
              <a:t># size is 4</a:t>
            </a:r>
            <a:r>
              <a:rPr lang="en-US" altLang="zh-TW" sz="2400" dirty="0" smtClean="0"/>
              <a:t>.</a:t>
            </a:r>
          </a:p>
          <a:p>
            <a:endParaRPr lang="en-US" altLang="zh-TW" sz="2400" dirty="0"/>
          </a:p>
          <a:p>
            <a:r>
              <a:rPr lang="en-US" altLang="zh-TW" sz="2400" dirty="0" err="1"/>
              <a:t>input_shape</a:t>
            </a:r>
            <a:r>
              <a:rPr lang="en-US" altLang="zh-TW" sz="2400" dirty="0"/>
              <a:t> = (4, 28, 28, 3)</a:t>
            </a:r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x </a:t>
            </a:r>
            <a:r>
              <a:rPr lang="en-US" altLang="zh-TW" sz="2400" dirty="0"/>
              <a:t>= </a:t>
            </a:r>
            <a:r>
              <a:rPr lang="en-US" altLang="zh-TW" sz="2400" dirty="0" err="1"/>
              <a:t>tf.random.normal</a:t>
            </a:r>
            <a:r>
              <a:rPr lang="en-US" altLang="zh-TW" sz="2400" dirty="0"/>
              <a:t>(</a:t>
            </a:r>
            <a:r>
              <a:rPr lang="en-US" altLang="zh-TW" sz="2400" dirty="0" err="1"/>
              <a:t>input_shape</a:t>
            </a:r>
            <a:r>
              <a:rPr lang="en-US" altLang="zh-TW" sz="2400" dirty="0"/>
              <a:t>)</a:t>
            </a:r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y </a:t>
            </a:r>
            <a:r>
              <a:rPr lang="en-US" altLang="zh-TW" sz="2400" dirty="0"/>
              <a:t>= tf.keras.layers.Conv2D(</a:t>
            </a:r>
          </a:p>
          <a:p>
            <a:r>
              <a:rPr lang="zh-TW" altLang="en-US" sz="2400" dirty="0" smtClean="0"/>
              <a:t>        </a:t>
            </a:r>
            <a:r>
              <a:rPr lang="en-US" altLang="zh-TW" sz="2400" dirty="0" smtClean="0"/>
              <a:t>2</a:t>
            </a:r>
            <a:r>
              <a:rPr lang="en-US" altLang="zh-TW" sz="2400" dirty="0"/>
              <a:t>, 3, activation='</a:t>
            </a:r>
            <a:r>
              <a:rPr lang="en-US" altLang="zh-TW" sz="2400" dirty="0" err="1"/>
              <a:t>relu</a:t>
            </a:r>
            <a:r>
              <a:rPr lang="en-US" altLang="zh-TW" sz="2400" dirty="0"/>
              <a:t>', </a:t>
            </a:r>
            <a:r>
              <a:rPr lang="en-US" altLang="zh-TW" sz="2400" dirty="0" err="1"/>
              <a:t>input_shape</a:t>
            </a:r>
            <a:r>
              <a:rPr lang="en-US" altLang="zh-TW" sz="2400" dirty="0"/>
              <a:t>=</a:t>
            </a:r>
            <a:r>
              <a:rPr lang="en-US" altLang="zh-TW" sz="2400" dirty="0" err="1"/>
              <a:t>input_shape</a:t>
            </a:r>
            <a:r>
              <a:rPr lang="en-US" altLang="zh-TW" sz="2400" dirty="0"/>
              <a:t>)(x)</a:t>
            </a:r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print(</a:t>
            </a:r>
            <a:r>
              <a:rPr lang="en-US" altLang="zh-TW" sz="2400" dirty="0" err="1" smtClean="0"/>
              <a:t>y.shape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807488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18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724135" y="836712"/>
            <a:ext cx="7992888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# With `</a:t>
            </a:r>
            <a:r>
              <a:rPr lang="en-US" altLang="zh-TW" sz="2400" dirty="0" err="1"/>
              <a:t>dilation_rate</a:t>
            </a:r>
            <a:r>
              <a:rPr lang="en-US" altLang="zh-TW" sz="2400" dirty="0"/>
              <a:t>` as 2</a:t>
            </a:r>
            <a:r>
              <a:rPr lang="en-US" altLang="zh-TW" sz="2400" dirty="0" smtClean="0"/>
              <a:t>.</a:t>
            </a:r>
          </a:p>
          <a:p>
            <a:endParaRPr lang="en-US" altLang="zh-TW" sz="2400" dirty="0"/>
          </a:p>
          <a:p>
            <a:r>
              <a:rPr lang="en-US" altLang="zh-TW" sz="2400" dirty="0" err="1"/>
              <a:t>input_shape</a:t>
            </a:r>
            <a:r>
              <a:rPr lang="en-US" altLang="zh-TW" sz="2400" dirty="0"/>
              <a:t> = (4, 28, 28, 3</a:t>
            </a:r>
            <a:r>
              <a:rPr lang="en-US" altLang="zh-TW" sz="2400" dirty="0" smtClean="0"/>
              <a:t>)</a:t>
            </a:r>
          </a:p>
          <a:p>
            <a:endParaRPr lang="en-US" altLang="zh-TW" sz="2400" dirty="0"/>
          </a:p>
          <a:p>
            <a:r>
              <a:rPr lang="en-US" altLang="zh-TW" sz="2400" dirty="0"/>
              <a:t>x = </a:t>
            </a:r>
            <a:r>
              <a:rPr lang="en-US" altLang="zh-TW" sz="2400" dirty="0" err="1"/>
              <a:t>tf.random.normal</a:t>
            </a:r>
            <a:r>
              <a:rPr lang="en-US" altLang="zh-TW" sz="2400" dirty="0"/>
              <a:t>(</a:t>
            </a:r>
            <a:r>
              <a:rPr lang="en-US" altLang="zh-TW" sz="2400" dirty="0" err="1"/>
              <a:t>input_shape</a:t>
            </a:r>
            <a:r>
              <a:rPr lang="en-US" altLang="zh-TW" sz="2400" dirty="0"/>
              <a:t>)</a:t>
            </a:r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y </a:t>
            </a:r>
            <a:r>
              <a:rPr lang="en-US" altLang="zh-TW" sz="2400" dirty="0"/>
              <a:t>= tf.keras.layers.Conv2D(</a:t>
            </a:r>
          </a:p>
          <a:p>
            <a:r>
              <a:rPr lang="en-US" altLang="zh-TW" sz="2400" dirty="0"/>
              <a:t>2, 3, activation='</a:t>
            </a:r>
            <a:r>
              <a:rPr lang="en-US" altLang="zh-TW" sz="2400" dirty="0" err="1"/>
              <a:t>relu</a:t>
            </a:r>
            <a:r>
              <a:rPr lang="en-US" altLang="zh-TW" sz="2400" dirty="0"/>
              <a:t>', </a:t>
            </a:r>
            <a:r>
              <a:rPr lang="en-US" altLang="zh-TW" sz="2400" dirty="0" err="1"/>
              <a:t>dilation_rate</a:t>
            </a:r>
            <a:r>
              <a:rPr lang="en-US" altLang="zh-TW" sz="2400" dirty="0"/>
              <a:t>=2, </a:t>
            </a:r>
            <a:r>
              <a:rPr lang="en-US" altLang="zh-TW" sz="2400" dirty="0" err="1"/>
              <a:t>input_shape</a:t>
            </a:r>
            <a:r>
              <a:rPr lang="en-US" altLang="zh-TW" sz="2400" dirty="0"/>
              <a:t>=</a:t>
            </a:r>
            <a:r>
              <a:rPr lang="en-US" altLang="zh-TW" sz="2400" dirty="0" err="1"/>
              <a:t>input_shape</a:t>
            </a:r>
            <a:r>
              <a:rPr lang="en-US" altLang="zh-TW" sz="2400" dirty="0"/>
              <a:t>)(x)</a:t>
            </a:r>
          </a:p>
          <a:p>
            <a:endParaRPr lang="en-US" altLang="zh-TW" sz="2400" dirty="0" smtClean="0"/>
          </a:p>
          <a:p>
            <a:r>
              <a:rPr lang="en-US" altLang="zh-TW" sz="2400" dirty="0" smtClean="0"/>
              <a:t>print(</a:t>
            </a:r>
            <a:r>
              <a:rPr lang="en-US" altLang="zh-TW" sz="2400" dirty="0" err="1" smtClean="0"/>
              <a:t>y.shape</a:t>
            </a:r>
            <a:r>
              <a:rPr lang="en-US" altLang="zh-TW" sz="2400" dirty="0"/>
              <a:t>)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611560" y="5358565"/>
            <a:ext cx="82089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/>
              <a:t>https://www.tensorflow.org/api_docs/python/tf/keras/layers/Conv2D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404646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0499" y="444839"/>
            <a:ext cx="443865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800" dirty="0" smtClean="0"/>
              <a:t>Ｍ</a:t>
            </a:r>
            <a:r>
              <a:rPr lang="en-US" altLang="zh-TW" sz="4800" dirty="0" err="1" smtClean="0"/>
              <a:t>axPooling</a:t>
            </a:r>
            <a:r>
              <a:rPr lang="zh-TW" altLang="en-US" sz="4800" dirty="0" smtClean="0"/>
              <a:t>運算</a:t>
            </a:r>
            <a:endParaRPr lang="zh-TW" altLang="en-US" sz="4800" dirty="0"/>
          </a:p>
        </p:txBody>
      </p:sp>
      <p:pic>
        <p:nvPicPr>
          <p:cNvPr id="2050" name="Picture 2" descr="Convolutional Fil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803" y="1447499"/>
            <a:ext cx="7824752" cy="3355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9840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1475656" y="2780928"/>
            <a:ext cx="6808274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6600" dirty="0">
                <a:solidFill>
                  <a:schemeClr val="bg1"/>
                </a:solidFill>
              </a:rPr>
              <a:t>卷積神經網路</a:t>
            </a:r>
            <a:r>
              <a:rPr lang="en-US" altLang="zh-TW" sz="6600" dirty="0" smtClean="0">
                <a:solidFill>
                  <a:schemeClr val="bg1"/>
                </a:solidFill>
              </a:rPr>
              <a:t>CNN</a:t>
            </a:r>
          </a:p>
          <a:p>
            <a:r>
              <a:rPr lang="zh-TW" altLang="en-US" sz="6600" dirty="0" smtClean="0">
                <a:solidFill>
                  <a:schemeClr val="bg1"/>
                </a:solidFill>
              </a:rPr>
              <a:t>核心元件</a:t>
            </a:r>
            <a:endParaRPr lang="en-US" altLang="zh-TW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11250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27903" y="1253346"/>
            <a:ext cx="4572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3200" dirty="0" err="1"/>
              <a:t>tf.nn.</a:t>
            </a:r>
            <a:r>
              <a:rPr lang="en-US" altLang="zh-TW" sz="32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max_pool</a:t>
            </a:r>
            <a:r>
              <a:rPr lang="en-US" altLang="zh-TW" sz="3200" dirty="0"/>
              <a:t>(</a:t>
            </a:r>
          </a:p>
          <a:p>
            <a:r>
              <a:rPr lang="en-US" altLang="zh-TW" sz="3200" dirty="0"/>
              <a:t>    value,</a:t>
            </a:r>
          </a:p>
          <a:p>
            <a:r>
              <a:rPr lang="en-US" altLang="zh-TW" sz="3200" dirty="0"/>
              <a:t>    </a:t>
            </a:r>
            <a:r>
              <a:rPr lang="en-US" altLang="zh-TW" sz="3200" dirty="0" err="1"/>
              <a:t>ksize</a:t>
            </a:r>
            <a:r>
              <a:rPr lang="en-US" altLang="zh-TW" sz="3200" dirty="0"/>
              <a:t>,</a:t>
            </a:r>
          </a:p>
          <a:p>
            <a:r>
              <a:rPr lang="en-US" altLang="zh-TW" sz="3200" dirty="0"/>
              <a:t>    strides,</a:t>
            </a:r>
          </a:p>
          <a:p>
            <a:r>
              <a:rPr lang="en-US" altLang="zh-TW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padding</a:t>
            </a:r>
            <a:r>
              <a:rPr lang="en-US" altLang="zh-TW" sz="3200" dirty="0"/>
              <a:t>,</a:t>
            </a:r>
          </a:p>
          <a:p>
            <a:r>
              <a:rPr lang="en-US" altLang="zh-TW" sz="3200" dirty="0"/>
              <a:t>    </a:t>
            </a:r>
            <a:r>
              <a:rPr lang="en-US" altLang="zh-TW" sz="3200" dirty="0" err="1"/>
              <a:t>data_format</a:t>
            </a:r>
            <a:r>
              <a:rPr lang="en-US" altLang="zh-TW" sz="3200" dirty="0"/>
              <a:t>='NHWC',</a:t>
            </a:r>
          </a:p>
          <a:p>
            <a:r>
              <a:rPr lang="en-US" altLang="zh-TW" sz="3200" dirty="0"/>
              <a:t>    name=None</a:t>
            </a:r>
          </a:p>
          <a:p>
            <a:r>
              <a:rPr lang="en-US" altLang="zh-TW" sz="3200" dirty="0"/>
              <a:t>)</a:t>
            </a:r>
            <a:endParaRPr lang="zh-TW" altLang="en-US" sz="3200" dirty="0"/>
          </a:p>
        </p:txBody>
      </p:sp>
      <p:sp>
        <p:nvSpPr>
          <p:cNvPr id="3" name="矩形 2"/>
          <p:cNvSpPr/>
          <p:nvPr/>
        </p:nvSpPr>
        <p:spPr>
          <a:xfrm>
            <a:off x="111210" y="337921"/>
            <a:ext cx="8291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https://www.tensorflow.org/api_docs/python/tf/nn/max_pool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3305859" y="3038449"/>
            <a:ext cx="54050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padding: A string, either 'VALID' or 'SAME'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827903" y="5869191"/>
            <a:ext cx="72863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data_format</a:t>
            </a:r>
            <a:r>
              <a:rPr lang="en-US" altLang="zh-TW" dirty="0"/>
              <a:t>: A string. 'NHWC', 'NCHW' and 'NCHW_VECT_C' are supported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95179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卷積網絡正則化方法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zh-TW" altLang="en-US" dirty="0"/>
              <a:t>深度神經網絡在具備大量參數、使用大量正則化和噪聲時效果很好，如權重衰減和 </a:t>
            </a:r>
            <a:r>
              <a:rPr lang="en-US" altLang="zh-TW" dirty="0"/>
              <a:t>dropout [1]</a:t>
            </a:r>
            <a:r>
              <a:rPr lang="zh-TW" altLang="en-US" dirty="0"/>
              <a:t>。儘管 </a:t>
            </a:r>
            <a:r>
              <a:rPr lang="en-US" altLang="zh-TW" dirty="0"/>
              <a:t>dropout </a:t>
            </a:r>
            <a:r>
              <a:rPr lang="zh-TW" altLang="en-US" dirty="0"/>
              <a:t>的首次成功與卷積網絡相關，但近期的卷積架構很少使用 </a:t>
            </a:r>
            <a:r>
              <a:rPr lang="en-US" altLang="zh-TW" dirty="0"/>
              <a:t>dropout [3–10]</a:t>
            </a:r>
            <a:r>
              <a:rPr lang="zh-TW" altLang="en-US" dirty="0"/>
              <a:t>。大部分情況下，</a:t>
            </a:r>
            <a:r>
              <a:rPr lang="en-US" altLang="zh-TW" dirty="0"/>
              <a:t>dropout </a:t>
            </a:r>
            <a:r>
              <a:rPr lang="zh-TW" altLang="en-US" dirty="0"/>
              <a:t>主要用於卷積網絡的全連接層。</a:t>
            </a:r>
          </a:p>
          <a:p>
            <a:endParaRPr lang="zh-TW" altLang="en-US" dirty="0"/>
          </a:p>
          <a:p>
            <a:r>
              <a:rPr lang="zh-TW" altLang="en-US" dirty="0"/>
              <a:t>本論文認為 </a:t>
            </a:r>
            <a:r>
              <a:rPr lang="en-US" altLang="zh-TW" dirty="0"/>
              <a:t>dropout </a:t>
            </a:r>
            <a:r>
              <a:rPr lang="zh-TW" altLang="en-US" dirty="0"/>
              <a:t>的主要缺陷在於它隨機丟棄特徵。儘管這對全連接層有效，但對特徵具備空間關聯的卷積層而言沒那麼有效。當特徵互相關聯時，即使使用 </a:t>
            </a:r>
            <a:r>
              <a:rPr lang="en-US" altLang="zh-TW" dirty="0"/>
              <a:t>dropout</a:t>
            </a:r>
            <a:r>
              <a:rPr lang="zh-TW" altLang="en-US" dirty="0"/>
              <a:t>，輸入信息仍然能傳輸到下一層，導致網絡過擬合。這表明我們需要 </a:t>
            </a:r>
            <a:r>
              <a:rPr lang="en-US" altLang="zh-TW" dirty="0"/>
              <a:t>dropout </a:t>
            </a:r>
            <a:r>
              <a:rPr lang="zh-TW" altLang="en-US" dirty="0"/>
              <a:t>的更結構化形式來更好地正則化卷積網絡。</a:t>
            </a:r>
          </a:p>
          <a:p>
            <a:endParaRPr lang="zh-TW" altLang="en-US" dirty="0"/>
          </a:p>
          <a:p>
            <a:r>
              <a:rPr lang="zh-TW" altLang="en-US" dirty="0"/>
              <a:t>本論文介紹了一種 </a:t>
            </a:r>
            <a:r>
              <a:rPr lang="en-US" altLang="zh-TW" dirty="0"/>
              <a:t>dropout </a:t>
            </a:r>
            <a:r>
              <a:rPr lang="zh-TW" altLang="en-US" dirty="0"/>
              <a:t>的結構化形式 </a:t>
            </a:r>
            <a:r>
              <a:rPr lang="en-US" altLang="zh-TW" dirty="0" err="1"/>
              <a:t>DropBlock</a:t>
            </a:r>
            <a:r>
              <a:rPr lang="zh-TW" altLang="en-US" dirty="0"/>
              <a:t>，對於正則化卷積網絡格外有效。在 </a:t>
            </a:r>
            <a:r>
              <a:rPr lang="en-US" altLang="zh-TW" dirty="0" err="1"/>
              <a:t>DropBlock</a:t>
            </a:r>
            <a:r>
              <a:rPr lang="en-US" altLang="zh-TW" dirty="0"/>
              <a:t> </a:t>
            </a:r>
            <a:r>
              <a:rPr lang="zh-TW" altLang="en-US" dirty="0"/>
              <a:t>中，同一模塊中的特徵會被一起丟棄，即特徵圖的相鄰區域也被丟棄了。由於 </a:t>
            </a:r>
            <a:r>
              <a:rPr lang="en-US" altLang="zh-TW" dirty="0" err="1"/>
              <a:t>DropBlock</a:t>
            </a:r>
            <a:r>
              <a:rPr lang="en-US" altLang="zh-TW" dirty="0"/>
              <a:t> </a:t>
            </a:r>
            <a:r>
              <a:rPr lang="zh-TW" altLang="en-US" dirty="0"/>
              <a:t>丟棄了相關區域中的特徵，該網絡必須從其他地方尋找證據來擬合數據</a:t>
            </a:r>
          </a:p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  <a:p>
            <a:r>
              <a:rPr lang="zh-TW" altLang="en-US" dirty="0"/>
              <a:t>原文網址：</a:t>
            </a:r>
            <a:r>
              <a:rPr lang="en-US" altLang="zh-TW" dirty="0"/>
              <a:t>https://kknews.cc/tech/jebvrap.html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62079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Dropout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22</a:t>
            </a:fld>
            <a:endParaRPr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755576" y="1428591"/>
            <a:ext cx="74168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Dropout</a:t>
            </a:r>
            <a:r>
              <a:rPr lang="zh-TW" altLang="en-US" dirty="0"/>
              <a:t>技術最早於</a:t>
            </a:r>
            <a:r>
              <a:rPr lang="en-US" altLang="zh-TW" dirty="0"/>
              <a:t>2012</a:t>
            </a:r>
            <a:r>
              <a:rPr lang="zh-TW" altLang="en-US" dirty="0"/>
              <a:t>年</a:t>
            </a:r>
            <a:r>
              <a:rPr lang="en-US" altLang="zh-TW" dirty="0"/>
              <a:t>Hinton</a:t>
            </a:r>
            <a:r>
              <a:rPr lang="zh-TW" altLang="en-US" dirty="0"/>
              <a:t>文章</a:t>
            </a:r>
            <a:r>
              <a:rPr lang="en-US" altLang="zh-TW" dirty="0"/>
              <a:t>《ImageNet Classification with Deep Convolutional Neural Networks》</a:t>
            </a:r>
            <a:r>
              <a:rPr lang="zh-TW" altLang="en-US" dirty="0"/>
              <a:t>中提出，在這篇文章中，</a:t>
            </a:r>
            <a:r>
              <a:rPr lang="en-US" altLang="zh-TW" dirty="0"/>
              <a:t>Dropout</a:t>
            </a:r>
            <a:r>
              <a:rPr lang="zh-TW" altLang="en-US" dirty="0"/>
              <a:t>技術確實提升了模型的性能，一般是添加到卷積神經網絡模型的全連接層中，使用深度學習工具箱實現起來很容易。</a:t>
            </a:r>
          </a:p>
          <a:p>
            <a:endParaRPr lang="zh-TW" altLang="en-US" dirty="0"/>
          </a:p>
          <a:p>
            <a:r>
              <a:rPr lang="zh-TW" altLang="en-US" dirty="0"/>
              <a:t>原文網址：</a:t>
            </a:r>
            <a:r>
              <a:rPr lang="en-US" altLang="zh-TW" dirty="0"/>
              <a:t>https://kknews.cc/tech/rb48g6v.html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971600" y="5013176"/>
            <a:ext cx="577363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https://zh.wikipedia.org/wiki/Dropout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845611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536" y="1197010"/>
            <a:ext cx="7825775" cy="3888432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23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671559" y="5334671"/>
            <a:ext cx="694844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/>
              <a:t>http://jmlr.org/papers/v15/srivastava14a.html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35409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CNN</a:t>
            </a:r>
            <a:r>
              <a:rPr lang="zh-CN" altLang="en-US" dirty="0" smtClean="0"/>
              <a:t>的幾個特點：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局部感知、參數共用、池化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900" y="1912486"/>
            <a:ext cx="7165375" cy="44456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12572" y="6358156"/>
            <a:ext cx="4971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https://my.oschina.net/u/876354/blog/1632862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050411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CNN</a:t>
            </a:r>
            <a:r>
              <a:rPr lang="zh-CN" altLang="en-US" dirty="0" smtClean="0"/>
              <a:t>的幾個特點：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局部感知、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參數共用</a:t>
            </a:r>
            <a:r>
              <a:rPr lang="zh-CN" altLang="en-US" dirty="0" smtClean="0"/>
              <a:t>、池化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22" y="1690689"/>
            <a:ext cx="5305425" cy="35337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27222" y="4401131"/>
            <a:ext cx="84149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dirty="0"/>
          </a:p>
          <a:p>
            <a:r>
              <a:rPr lang="zh-CN" altLang="en-US" dirty="0" smtClean="0"/>
              <a:t>這也意味著這一部分學習的特徵也能用在另一部分上，能使用同樣的學習特徵。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因此，在局部連接中隱藏層的每一個神經元連接的局部圖像的權值參數（例如</a:t>
            </a:r>
            <a:r>
              <a:rPr lang="en-US" altLang="zh-CN" dirty="0" smtClean="0"/>
              <a:t>5×5</a:t>
            </a:r>
            <a:r>
              <a:rPr lang="zh-CN" altLang="en-US" dirty="0" smtClean="0"/>
              <a:t>），將這些權值參數共用給其它剩下的神經元使用，那麼此時不管隱藏層有多少個神經元，需要訓練的參數就是這個局部圖像的許可權參數（例如</a:t>
            </a:r>
            <a:r>
              <a:rPr lang="en-US" altLang="zh-CN" dirty="0" smtClean="0"/>
              <a:t>5×5</a:t>
            </a:r>
            <a:r>
              <a:rPr lang="zh-CN" altLang="en-US" dirty="0" smtClean="0"/>
              <a:t>），也就是卷積核的大小，這樣大大減少了訓練參數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580706" y="2255577"/>
            <a:ext cx="29346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每張自然圖像（人物、山水、建築等）都有其固有特性，也就是說，圖像其中一部分的統計特性與其它部分是接近的。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8920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202" y="1478855"/>
            <a:ext cx="4226975" cy="2965622"/>
          </a:xfrm>
          <a:prstGeom prst="rect">
            <a:avLst/>
          </a:prstGeom>
        </p:spPr>
      </p:pic>
      <p:sp>
        <p:nvSpPr>
          <p:cNvPr id="2" name="標題 1"/>
          <p:cNvSpPr txBox="1">
            <a:spLocks/>
          </p:cNvSpPr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CNN</a:t>
            </a:r>
            <a:r>
              <a:rPr lang="zh-CN" altLang="en-US" dirty="0" smtClean="0"/>
              <a:t>的幾個特點：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局部感知、參數共用、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池化</a:t>
            </a:r>
            <a:endParaRPr lang="zh-TW" altLang="en-US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398806" y="4584520"/>
            <a:ext cx="832845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對圖像使用卷積提取特徵是因為圖像具有一種“靜態性”的屬性，因此，一個很自然的想法就是對不同位置區域提取出有</a:t>
            </a:r>
            <a:r>
              <a:rPr lang="zh-CN" altLang="en-US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代表性的特徵（進行聚合統計，例如最大值、平均值等）</a:t>
            </a:r>
            <a:r>
              <a:rPr lang="zh-CN" altLang="en-US" dirty="0" smtClean="0"/>
              <a:t>，這種聚合的操作就叫做池化，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池化的過程通常也被稱為特徵映射的過程（特徵降維）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8806" y="2361501"/>
            <a:ext cx="388487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隨著模型網路不斷加深，卷積核越來越多，要訓練的參數還是很多，而且直接拿卷積核提取的特徵直接訓練也容易出現</a:t>
            </a:r>
            <a:r>
              <a:rPr lang="zh-CN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過擬合</a:t>
            </a:r>
            <a:r>
              <a:rPr lang="zh-CN" altLang="en-US" dirty="0"/>
              <a:t>的現象。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8460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45002" y="584886"/>
            <a:ext cx="49081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altLang="zh-TW" dirty="0"/>
              <a:t>ML Lecture 10: Convolutional Neural </a:t>
            </a:r>
            <a:r>
              <a:rPr lang="fr-FR" altLang="zh-TW" dirty="0" smtClean="0"/>
              <a:t>Network</a:t>
            </a:r>
          </a:p>
          <a:p>
            <a:r>
              <a:rPr lang="en-US" altLang="zh-TW" dirty="0"/>
              <a:t>https://www.youtube.com/watch?v=FrKWiRv254g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055" y="1231217"/>
            <a:ext cx="7241648" cy="505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99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28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251520" y="476672"/>
            <a:ext cx="8712968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200" dirty="0"/>
              <a:t>import </a:t>
            </a:r>
            <a:r>
              <a:rPr lang="en-US" altLang="zh-TW" sz="3200" dirty="0" err="1"/>
              <a:t>tensorflow</a:t>
            </a:r>
            <a:r>
              <a:rPr lang="en-US" altLang="zh-TW" sz="3200" dirty="0"/>
              <a:t> as </a:t>
            </a:r>
            <a:r>
              <a:rPr lang="en-US" altLang="zh-TW" sz="3200" dirty="0" err="1"/>
              <a:t>tf</a:t>
            </a:r>
            <a:endParaRPr lang="en-US" altLang="zh-TW" sz="3200" dirty="0"/>
          </a:p>
          <a:p>
            <a:endParaRPr lang="en-US" altLang="zh-TW" sz="3200" dirty="0"/>
          </a:p>
          <a:p>
            <a:r>
              <a:rPr lang="en-US" altLang="zh-TW" sz="2800" dirty="0"/>
              <a:t>from </a:t>
            </a:r>
            <a:r>
              <a:rPr lang="en-US" altLang="zh-TW" sz="2800" dirty="0" err="1"/>
              <a:t>tensorflow.keras</a:t>
            </a:r>
            <a:r>
              <a:rPr lang="en-US" altLang="zh-TW" sz="2800" dirty="0"/>
              <a:t> import datasets, layers, models</a:t>
            </a:r>
          </a:p>
          <a:p>
            <a:r>
              <a:rPr lang="en-US" altLang="zh-TW" sz="3200" dirty="0"/>
              <a:t>import </a:t>
            </a:r>
            <a:r>
              <a:rPr lang="en-US" altLang="zh-TW" sz="3200" dirty="0" err="1"/>
              <a:t>matplotlib.pyplot</a:t>
            </a:r>
            <a:r>
              <a:rPr lang="en-US" altLang="zh-TW" sz="3200" dirty="0"/>
              <a:t> as </a:t>
            </a:r>
            <a:r>
              <a:rPr lang="en-US" altLang="zh-TW" sz="3200" dirty="0" err="1"/>
              <a:t>plt</a:t>
            </a:r>
            <a:endParaRPr lang="en-US" altLang="zh-TW" sz="3200" dirty="0"/>
          </a:p>
        </p:txBody>
      </p:sp>
      <p:sp>
        <p:nvSpPr>
          <p:cNvPr id="4" name="矩形 3"/>
          <p:cNvSpPr/>
          <p:nvPr/>
        </p:nvSpPr>
        <p:spPr>
          <a:xfrm>
            <a:off x="1979712" y="2708920"/>
            <a:ext cx="4467762" cy="181588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 = </a:t>
            </a:r>
            <a:r>
              <a:rPr lang="en-US" altLang="zh-TW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models.Sequential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</a:p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…………………….</a:t>
            </a:r>
          </a:p>
          <a:p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…………………….</a:t>
            </a:r>
          </a:p>
          <a:p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1907704" y="5085184"/>
            <a:ext cx="28472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model.summary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2508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0873" y="954544"/>
            <a:ext cx="8890000" cy="36317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i="1" dirty="0" err="1" smtClean="0">
                <a:solidFill>
                  <a:srgbClr val="66D9E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def</a:t>
            </a:r>
            <a:r>
              <a:rPr lang="en-US" altLang="zh-TW" b="1" dirty="0" smtClean="0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 </a:t>
            </a:r>
            <a:r>
              <a:rPr lang="en-US" altLang="zh-TW" b="1" dirty="0" err="1" smtClean="0">
                <a:solidFill>
                  <a:srgbClr val="A6E22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build_model</a:t>
            </a:r>
            <a:r>
              <a:rPr lang="en-US" altLang="zh-TW" b="1" dirty="0" smtClean="0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()</a:t>
            </a:r>
            <a:r>
              <a:rPr lang="en-US" altLang="zh-TW" b="1" dirty="0" smtClean="0">
                <a:solidFill>
                  <a:srgbClr val="DCDCD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:</a:t>
            </a:r>
            <a:endParaRPr lang="en-US" altLang="zh-TW" b="1" dirty="0" smtClean="0">
              <a:solidFill>
                <a:srgbClr val="D4D4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</a:endParaRP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  model = 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keras.Sequential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([</a:t>
            </a:r>
          </a:p>
          <a:p>
            <a:r>
              <a:rPr lang="en-US" altLang="zh-TW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     </a:t>
            </a:r>
            <a:r>
              <a:rPr lang="en-US" altLang="zh-TW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layers.Dense</a:t>
            </a:r>
            <a:r>
              <a:rPr lang="en-US" altLang="zh-TW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(64, activation='</a:t>
            </a:r>
            <a:r>
              <a:rPr lang="en-US" altLang="zh-TW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relu</a:t>
            </a:r>
            <a:r>
              <a:rPr lang="en-US" altLang="zh-TW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', </a:t>
            </a:r>
            <a:r>
              <a:rPr lang="en-US" altLang="zh-TW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input_shape</a:t>
            </a:r>
            <a:r>
              <a:rPr lang="en-US" altLang="zh-TW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=[</a:t>
            </a:r>
            <a:r>
              <a:rPr lang="en-US" altLang="zh-TW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len</a:t>
            </a:r>
            <a:r>
              <a:rPr lang="en-US" altLang="zh-TW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(</a:t>
            </a:r>
            <a:r>
              <a:rPr lang="en-US" altLang="zh-TW" sz="1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train_dataset.keys</a:t>
            </a:r>
            <a:r>
              <a:rPr lang="en-US" altLang="zh-TW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())]),</a:t>
            </a: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    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layers.Dense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(64, activation='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relu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'),</a:t>
            </a: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    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layers.Dense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(1)</a:t>
            </a: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  ])</a:t>
            </a: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/>
            </a:r>
            <a:b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</a:b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  optimizer = 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tf.keras.optimizers.RMSprop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(0.001)</a:t>
            </a: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/>
            </a:r>
            <a:b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</a:b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  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model.compile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(loss='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mse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',</a:t>
            </a: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                optimizer=optimizer,</a:t>
            </a:r>
          </a:p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                metrics=['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mae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', '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mse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'])</a:t>
            </a:r>
          </a:p>
          <a:p>
            <a:r>
              <a:rPr lang="en-US" altLang="zh-TW" b="1" dirty="0" smtClean="0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  </a:t>
            </a:r>
            <a:r>
              <a:rPr lang="en-US" altLang="zh-TW" b="1" dirty="0" smtClean="0">
                <a:solidFill>
                  <a:srgbClr val="F9267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return</a:t>
            </a:r>
            <a:r>
              <a:rPr lang="en-US" altLang="zh-TW" b="1" dirty="0" smtClean="0">
                <a:solidFill>
                  <a:srgbClr val="D4D4D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 model</a:t>
            </a:r>
            <a:endParaRPr lang="en-US" altLang="zh-TW" b="1" dirty="0">
              <a:solidFill>
                <a:srgbClr val="D4D4D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0873" y="4999243"/>
            <a:ext cx="587853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 smtClean="0"/>
              <a:t>model = </a:t>
            </a:r>
            <a:r>
              <a:rPr lang="en-US" altLang="zh-TW" sz="4800" dirty="0" err="1" smtClean="0"/>
              <a:t>build_model</a:t>
            </a:r>
            <a:r>
              <a:rPr lang="en-US" altLang="zh-TW" sz="4800" dirty="0" smtClean="0"/>
              <a:t>()</a:t>
            </a:r>
            <a:endParaRPr lang="zh-TW" altLang="en-US" sz="4800" dirty="0"/>
          </a:p>
        </p:txBody>
      </p:sp>
      <p:sp>
        <p:nvSpPr>
          <p:cNvPr id="4" name="矩形 3"/>
          <p:cNvSpPr/>
          <p:nvPr/>
        </p:nvSpPr>
        <p:spPr>
          <a:xfrm>
            <a:off x="251520" y="156887"/>
            <a:ext cx="21194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zh-TW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68607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9279" r="35315" b="20571"/>
          <a:stretch/>
        </p:blipFill>
        <p:spPr>
          <a:xfrm>
            <a:off x="313038" y="1186249"/>
            <a:ext cx="8264471" cy="504155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3038" y="568581"/>
            <a:ext cx="7451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https://www.college-de-france.fr/site/en-yann-lecun/course-2015-2016.htm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941153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41152" y="1135129"/>
            <a:ext cx="357662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= </a:t>
            </a:r>
            <a:r>
              <a:rPr lang="en-US" altLang="zh-TW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build_model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()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729857" y="427243"/>
            <a:ext cx="2236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dirty="0" smtClean="0"/>
              <a:t>檢查模型</a:t>
            </a:r>
            <a:endParaRPr lang="zh-TW" altLang="en-US" sz="4000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204" y="1941591"/>
            <a:ext cx="7735162" cy="442226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820158" y="1307528"/>
            <a:ext cx="35702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計算此模型所使用的參數</a:t>
            </a:r>
            <a:endParaRPr lang="en-US" altLang="zh-TW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925885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251520" y="935276"/>
            <a:ext cx="8568952" cy="578619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model = </a:t>
            </a:r>
            <a:r>
              <a:rPr lang="en-US" altLang="zh-TW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models.Sequential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()</a:t>
            </a:r>
          </a:p>
          <a:p>
            <a:endParaRPr lang="en-US" altLang="zh-TW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</a:endParaRPr>
          </a:p>
          <a:p>
            <a:r>
              <a:rPr lang="en-US" altLang="zh-TW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model.add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(layers.Conv2D(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32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, (3, 3), activation='</a:t>
            </a:r>
            <a:r>
              <a:rPr lang="en-US" altLang="zh-TW" sz="16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relu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',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 </a:t>
            </a:r>
            <a:r>
              <a:rPr lang="en-US" altLang="zh-TW" sz="1600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input_shape</a:t>
            </a:r>
            <a:r>
              <a:rPr lang="en-US" altLang="zh-TW" sz="1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=(32, 32, 3)</a:t>
            </a:r>
            <a:r>
              <a:rPr lang="en-US" altLang="zh-TW" sz="1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))</a:t>
            </a:r>
          </a:p>
          <a:p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</a:endParaRPr>
          </a:p>
          <a:p>
            <a:r>
              <a:rPr lang="en-US" altLang="zh-TW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model.add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(layers.MaxPooling2D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((2, 2)))</a:t>
            </a:r>
          </a:p>
          <a:p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</a:endParaRPr>
          </a:p>
          <a:p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model.add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(layers.Conv2D(64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, (3, 3), activation='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relu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'))</a:t>
            </a:r>
          </a:p>
          <a:p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</a:endParaRPr>
          </a:p>
          <a:p>
            <a:r>
              <a:rPr lang="en-US" altLang="zh-TW" sz="28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model.add</a:t>
            </a:r>
            <a:r>
              <a:rPr lang="en-US" altLang="zh-TW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(layers.MaxPooling2D</a:t>
            </a:r>
            <a:r>
              <a:rPr lang="en-US" altLang="zh-TW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((2, 2)))</a:t>
            </a:r>
          </a:p>
          <a:p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urier New" panose="02070309020205020404" pitchFamily="49" charset="0"/>
            </a:endParaRPr>
          </a:p>
          <a:p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model.add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(layers.Conv2D(64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, (3, 3), activation='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relu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urier New" panose="02070309020205020404" pitchFamily="49" charset="0"/>
              </a:rPr>
              <a:t>'))</a:t>
            </a:r>
          </a:p>
          <a:p>
            <a:endParaRPr lang="en-US" altLang="zh-TW" dirty="0" smtClean="0"/>
          </a:p>
          <a:p>
            <a:r>
              <a:rPr lang="en-US" altLang="zh-TW" sz="2400" dirty="0" err="1" smtClean="0"/>
              <a:t>model.add</a:t>
            </a:r>
            <a:r>
              <a:rPr lang="en-US" altLang="zh-TW" sz="2400" dirty="0" smtClean="0"/>
              <a:t>(</a:t>
            </a:r>
            <a:r>
              <a:rPr lang="en-US" altLang="zh-TW" sz="2400" dirty="0" err="1" smtClean="0"/>
              <a:t>layers.Flatten</a:t>
            </a:r>
            <a:r>
              <a:rPr lang="en-US" altLang="zh-TW" sz="2400" dirty="0"/>
              <a:t>())</a:t>
            </a:r>
          </a:p>
          <a:p>
            <a:r>
              <a:rPr lang="en-US" altLang="zh-TW" sz="2400" dirty="0" err="1"/>
              <a:t>model.add</a:t>
            </a:r>
            <a:r>
              <a:rPr lang="en-US" altLang="zh-TW" sz="2400" dirty="0"/>
              <a:t>(</a:t>
            </a:r>
            <a:r>
              <a:rPr lang="en-US" altLang="zh-TW" sz="2400" dirty="0" err="1"/>
              <a:t>layers.Dense</a:t>
            </a:r>
            <a:r>
              <a:rPr lang="en-US" altLang="zh-TW" sz="2400" dirty="0"/>
              <a:t>(64, activation='</a:t>
            </a:r>
            <a:r>
              <a:rPr lang="en-US" altLang="zh-TW" sz="2400" dirty="0" err="1"/>
              <a:t>relu</a:t>
            </a:r>
            <a:r>
              <a:rPr lang="en-US" altLang="zh-TW" sz="2400" dirty="0"/>
              <a:t>'))</a:t>
            </a:r>
          </a:p>
          <a:p>
            <a:r>
              <a:rPr lang="en-US" altLang="zh-TW" sz="2400" dirty="0" err="1"/>
              <a:t>model.add</a:t>
            </a:r>
            <a:r>
              <a:rPr lang="en-US" altLang="zh-TW" sz="2400" dirty="0"/>
              <a:t>(</a:t>
            </a:r>
            <a:r>
              <a:rPr lang="en-US" altLang="zh-TW" sz="2400" dirty="0" err="1"/>
              <a:t>layers.Dense</a:t>
            </a:r>
            <a:r>
              <a:rPr lang="en-US" altLang="zh-TW" sz="2400" dirty="0"/>
              <a:t>(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10</a:t>
            </a:r>
            <a:r>
              <a:rPr lang="en-US" altLang="zh-TW" sz="2400" dirty="0" smtClean="0"/>
              <a:t>))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251520" y="156887"/>
            <a:ext cx="21194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  <a:r>
              <a:rPr lang="zh-TW" altLang="en-US" sz="4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4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zh-TW" altLang="en-US" sz="4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37855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001856"/>
          </a:xfrm>
        </p:spPr>
        <p:txBody>
          <a:bodyPr/>
          <a:lstStyle/>
          <a:p>
            <a:r>
              <a:rPr lang="en-US" altLang="zh-TW" dirty="0"/>
              <a:t>http://cs231n.stanford.edu/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801" y="2440582"/>
            <a:ext cx="7730398" cy="312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20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1331640" y="2276872"/>
            <a:ext cx="6237028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Transfer </a:t>
            </a:r>
            <a:r>
              <a:rPr lang="en-US" altLang="zh-TW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Learning</a:t>
            </a:r>
          </a:p>
          <a:p>
            <a:r>
              <a:rPr lang="zh-TW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遷移</a:t>
            </a:r>
            <a:r>
              <a:rPr lang="zh-TW" altLang="en-US" sz="6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學習</a:t>
            </a:r>
            <a:endParaRPr lang="en-US" altLang="zh-TW" sz="6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0700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3023" y="706872"/>
            <a:ext cx="7256378" cy="5638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032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848" y="1027907"/>
            <a:ext cx="6822012" cy="435133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20848" y="5775145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/>
              <a:t>https://codertw.com/</a:t>
            </a:r>
            <a:r>
              <a:rPr lang="zh-TW" altLang="en-US" dirty="0" smtClean="0"/>
              <a:t>程式語言</a:t>
            </a:r>
            <a:r>
              <a:rPr lang="en-US" altLang="zh-TW" dirty="0" smtClean="0"/>
              <a:t>/449190/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2439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902927"/>
            <a:ext cx="7048500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503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7624" y="1196751"/>
            <a:ext cx="6768752" cy="476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6935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30036" y="5689722"/>
            <a:ext cx="1634837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conv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1330035" y="2544740"/>
            <a:ext cx="1634837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conv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30036" y="3348304"/>
            <a:ext cx="1634837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conv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330036" y="4110304"/>
            <a:ext cx="1634837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conv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330036" y="4900013"/>
            <a:ext cx="1634837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conv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1320799" y="1150048"/>
            <a:ext cx="1644073" cy="1219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Classifier</a:t>
            </a: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分類器</a:t>
            </a:r>
            <a:endParaRPr lang="en-US" altLang="zh-TW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全連接</a:t>
            </a:r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層</a:t>
            </a:r>
          </a:p>
        </p:txBody>
      </p:sp>
      <p:sp>
        <p:nvSpPr>
          <p:cNvPr id="8" name="矩形 7"/>
          <p:cNvSpPr/>
          <p:nvPr/>
        </p:nvSpPr>
        <p:spPr>
          <a:xfrm>
            <a:off x="1480126" y="6488668"/>
            <a:ext cx="13254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INPUT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34473" y="2433903"/>
            <a:ext cx="2161309" cy="4054765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4511964" y="5689722"/>
            <a:ext cx="1634837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conv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511963" y="2544740"/>
            <a:ext cx="1634837" cy="63730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conv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511964" y="3348304"/>
            <a:ext cx="1634837" cy="637309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conv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511964" y="4110304"/>
            <a:ext cx="1634837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conv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511964" y="4900013"/>
            <a:ext cx="1634837" cy="6373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conv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502727" y="1150048"/>
            <a:ext cx="1644073" cy="12192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Classifier</a:t>
            </a: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分類器</a:t>
            </a:r>
            <a:endParaRPr lang="en-US" altLang="zh-TW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全連接</a:t>
            </a:r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層</a:t>
            </a:r>
          </a:p>
        </p:txBody>
      </p:sp>
      <p:sp>
        <p:nvSpPr>
          <p:cNvPr id="16" name="矩形 15"/>
          <p:cNvSpPr/>
          <p:nvPr/>
        </p:nvSpPr>
        <p:spPr>
          <a:xfrm>
            <a:off x="4662054" y="6488668"/>
            <a:ext cx="13254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YOUR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216401" y="4110304"/>
            <a:ext cx="2225961" cy="2378364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6534797" y="255397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微調權重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534797" y="1466455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重新訓練</a:t>
            </a:r>
            <a:endParaRPr lang="en-US" altLang="zh-TW" dirty="0" smtClean="0"/>
          </a:p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分類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器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442362" y="2923309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高階特徵</a:t>
            </a:r>
          </a:p>
        </p:txBody>
      </p:sp>
      <p:sp>
        <p:nvSpPr>
          <p:cNvPr id="22" name="矩形 21"/>
          <p:cNvSpPr/>
          <p:nvPr/>
        </p:nvSpPr>
        <p:spPr>
          <a:xfrm>
            <a:off x="6534797" y="5366664"/>
            <a:ext cx="203132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低階</a:t>
            </a:r>
            <a:r>
              <a:rPr lang="zh-TW" alt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特徵</a:t>
            </a:r>
          </a:p>
        </p:txBody>
      </p:sp>
      <p:sp>
        <p:nvSpPr>
          <p:cNvPr id="23" name="矩形 22"/>
          <p:cNvSpPr/>
          <p:nvPr/>
        </p:nvSpPr>
        <p:spPr>
          <a:xfrm>
            <a:off x="4216401" y="2433903"/>
            <a:ext cx="2225961" cy="1662548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 23"/>
          <p:cNvSpPr/>
          <p:nvPr/>
        </p:nvSpPr>
        <p:spPr>
          <a:xfrm>
            <a:off x="6534797" y="490499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凍結權重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" name="圖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209" y="39068"/>
            <a:ext cx="3657171" cy="896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208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17053" y="1110981"/>
            <a:ext cx="88068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1: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先</a:t>
            </a: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萃取出資料的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特</a:t>
            </a: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徵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再拿來訓練分類器</a:t>
            </a:r>
          </a:p>
        </p:txBody>
      </p:sp>
      <p:sp>
        <p:nvSpPr>
          <p:cNvPr id="3" name="矩形 2"/>
          <p:cNvSpPr/>
          <p:nvPr/>
        </p:nvSpPr>
        <p:spPr>
          <a:xfrm>
            <a:off x="213837" y="2514803"/>
            <a:ext cx="678743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2: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將經典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</a:t>
            </a: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移植到新模型之中</a:t>
            </a:r>
          </a:p>
        </p:txBody>
      </p:sp>
      <p:sp>
        <p:nvSpPr>
          <p:cNvPr id="4" name="矩形 3"/>
          <p:cNvSpPr/>
          <p:nvPr/>
        </p:nvSpPr>
        <p:spPr>
          <a:xfrm>
            <a:off x="217053" y="3933056"/>
            <a:ext cx="81350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方法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3: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微調</a:t>
            </a:r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(Fine-Tuning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預先</a:t>
            </a: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訓練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en-US" altLang="zh-TW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網路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12943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69347"/>
          </a:xfrm>
        </p:spPr>
        <p:txBody>
          <a:bodyPr>
            <a:normAutofit fontScale="90000"/>
          </a:bodyPr>
          <a:lstStyle/>
          <a:p>
            <a:r>
              <a:rPr lang="en-US" altLang="zh-TW" sz="2800" dirty="0"/>
              <a:t>https://www.youtube.com/watch?v=cWzi38-vDbE</a:t>
            </a:r>
            <a:endParaRPr lang="zh-TW" altLang="en-US" sz="2800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932007"/>
            <a:ext cx="7630508" cy="538212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18491" y="6211669"/>
            <a:ext cx="65070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Presented at Cognitive Computational Neuroscience (CCN) 2017 (http://www.ccneuro.org) held September 6-8, 2017.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66092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9552" y="1484784"/>
            <a:ext cx="755476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/>
              <a:t>from </a:t>
            </a:r>
            <a:r>
              <a:rPr lang="en-US" altLang="zh-TW" sz="2400" dirty="0" err="1"/>
              <a:t>tensorflow.keras.applications</a:t>
            </a:r>
            <a:r>
              <a:rPr lang="en-US" altLang="zh-TW" sz="2400" dirty="0"/>
              <a:t> import VGG16</a:t>
            </a:r>
          </a:p>
          <a:p>
            <a:endParaRPr lang="en-US" altLang="zh-TW" sz="2400" dirty="0"/>
          </a:p>
          <a:p>
            <a:r>
              <a:rPr lang="en-US" altLang="zh-TW" sz="2400" dirty="0"/>
              <a:t>vgg16 = VGG16(</a:t>
            </a:r>
            <a:r>
              <a:rPr lang="en-US" altLang="zh-TW" sz="2400" dirty="0" err="1"/>
              <a:t>include_top</a:t>
            </a:r>
            <a:r>
              <a:rPr lang="en-US" altLang="zh-TW" sz="2400" dirty="0"/>
              <a:t>=</a:t>
            </a:r>
            <a:r>
              <a:rPr lang="en-US" altLang="zh-TW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False</a:t>
            </a:r>
            <a:r>
              <a:rPr lang="en-US" altLang="zh-TW" sz="2400" dirty="0"/>
              <a:t>,</a:t>
            </a:r>
          </a:p>
          <a:p>
            <a:r>
              <a:rPr lang="en-US" altLang="zh-TW" sz="2400" dirty="0" smtClean="0"/>
              <a:t>                    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weights='</a:t>
            </a:r>
            <a:r>
              <a:rPr lang="en-US" altLang="zh-TW" sz="2400" b="1" dirty="0" err="1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imagenet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',</a:t>
            </a:r>
          </a:p>
          <a:p>
            <a:r>
              <a:rPr lang="en-US" altLang="zh-TW" sz="2400" dirty="0" smtClean="0"/>
              <a:t>                    </a:t>
            </a:r>
            <a:r>
              <a:rPr lang="en-US" altLang="zh-TW" sz="2400" dirty="0" err="1" smtClean="0"/>
              <a:t>input_shape</a:t>
            </a:r>
            <a:r>
              <a:rPr lang="en-US" altLang="zh-TW" sz="2400" dirty="0" smtClean="0"/>
              <a:t>=(150,150,3),</a:t>
            </a:r>
          </a:p>
          <a:p>
            <a:r>
              <a:rPr lang="en-US" altLang="zh-TW" sz="2400" dirty="0" smtClean="0"/>
              <a:t>              )</a:t>
            </a:r>
          </a:p>
          <a:p>
            <a:endParaRPr lang="en-US" altLang="zh-TW" sz="2400" dirty="0"/>
          </a:p>
          <a:p>
            <a:r>
              <a:rPr lang="en-US" altLang="zh-TW" sz="2400" dirty="0"/>
              <a:t>vgg16.summary()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89755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0180" y="0"/>
            <a:ext cx="7753927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# ---- </a:t>
            </a:r>
            <a:r>
              <a:rPr lang="zh-TW" altLang="en-US" dirty="0"/>
              <a:t>建立並訓練密集層分類器 </a:t>
            </a:r>
            <a:r>
              <a:rPr lang="en-US" altLang="zh-TW" dirty="0"/>
              <a:t>---- #</a:t>
            </a:r>
          </a:p>
          <a:p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tensorflow.keras.models</a:t>
            </a:r>
            <a:r>
              <a:rPr lang="en-US" altLang="zh-TW" dirty="0"/>
              <a:t> import Sequential</a:t>
            </a:r>
          </a:p>
          <a:p>
            <a:r>
              <a:rPr lang="en-US" altLang="zh-TW" dirty="0"/>
              <a:t>from </a:t>
            </a:r>
            <a:r>
              <a:rPr lang="en-US" altLang="zh-TW" dirty="0" err="1"/>
              <a:t>tensorflow.keras.layers</a:t>
            </a:r>
            <a:r>
              <a:rPr lang="en-US" altLang="zh-TW" dirty="0"/>
              <a:t> import Dense, Dropout, Flatten</a:t>
            </a:r>
          </a:p>
          <a:p>
            <a:r>
              <a:rPr lang="en-US" altLang="zh-TW" dirty="0"/>
              <a:t>from </a:t>
            </a:r>
            <a:r>
              <a:rPr lang="en-US" altLang="zh-TW" dirty="0" err="1"/>
              <a:t>tensorflow.keras.optimizers</a:t>
            </a:r>
            <a:r>
              <a:rPr lang="en-US" altLang="zh-TW" dirty="0"/>
              <a:t> import </a:t>
            </a:r>
            <a:r>
              <a:rPr lang="en-US" altLang="zh-TW" dirty="0" err="1"/>
              <a:t>RMSprop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tensorflow.keras.applications</a:t>
            </a:r>
            <a:r>
              <a:rPr lang="en-US" altLang="zh-TW" dirty="0"/>
              <a:t> import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VGG16</a:t>
            </a:r>
          </a:p>
          <a:p>
            <a:endParaRPr lang="en-US" altLang="zh-TW" dirty="0"/>
          </a:p>
          <a:p>
            <a:r>
              <a:rPr lang="en-US" altLang="zh-TW" dirty="0"/>
              <a:t>vgg16 = VGG16(</a:t>
            </a:r>
            <a:r>
              <a:rPr lang="en-US" altLang="zh-TW" dirty="0" err="1"/>
              <a:t>include_top</a:t>
            </a:r>
            <a:r>
              <a:rPr lang="en-US" altLang="zh-TW" dirty="0"/>
              <a:t>=False,</a:t>
            </a:r>
          </a:p>
          <a:p>
            <a:r>
              <a:rPr lang="en-US" altLang="zh-TW" dirty="0"/>
              <a:t>              weights='</a:t>
            </a:r>
            <a:r>
              <a:rPr lang="en-US" altLang="zh-TW" dirty="0" err="1"/>
              <a:t>imagenet</a:t>
            </a:r>
            <a:r>
              <a:rPr lang="en-US" altLang="zh-TW" dirty="0"/>
              <a:t>',</a:t>
            </a:r>
          </a:p>
          <a:p>
            <a:r>
              <a:rPr lang="en-US" altLang="zh-TW" dirty="0"/>
              <a:t>              </a:t>
            </a:r>
            <a:r>
              <a:rPr lang="en-US" altLang="zh-TW" dirty="0" err="1"/>
              <a:t>input_shape</a:t>
            </a:r>
            <a:r>
              <a:rPr lang="en-US" altLang="zh-TW" dirty="0"/>
              <a:t>=(150,150,3))</a:t>
            </a:r>
          </a:p>
          <a:p>
            <a:endParaRPr lang="en-US" altLang="zh-TW" dirty="0"/>
          </a:p>
          <a:p>
            <a:r>
              <a:rPr lang="en-US" altLang="zh-TW" dirty="0"/>
              <a:t>model = Sequential()</a:t>
            </a:r>
          </a:p>
          <a:p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model.add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(vgg16)    # 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將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vgg16 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做為一層</a:t>
            </a:r>
          </a:p>
          <a:p>
            <a:r>
              <a:rPr lang="en-US" altLang="zh-TW" dirty="0" err="1"/>
              <a:t>model.add</a:t>
            </a:r>
            <a:r>
              <a:rPr lang="en-US" altLang="zh-TW" dirty="0"/>
              <a:t>(Flatten())</a:t>
            </a:r>
          </a:p>
          <a:p>
            <a:r>
              <a:rPr lang="en-US" altLang="zh-TW" dirty="0" err="1"/>
              <a:t>model.add</a:t>
            </a:r>
            <a:r>
              <a:rPr lang="en-US" altLang="zh-TW" dirty="0"/>
              <a:t>(Dense(512, activation='</a:t>
            </a:r>
            <a:r>
              <a:rPr lang="en-US" altLang="zh-TW" dirty="0" err="1"/>
              <a:t>relu</a:t>
            </a:r>
            <a:r>
              <a:rPr lang="en-US" altLang="zh-TW" dirty="0"/>
              <a:t>', </a:t>
            </a:r>
            <a:r>
              <a:rPr lang="en-US" altLang="zh-TW" dirty="0" err="1"/>
              <a:t>input_dim</a:t>
            </a:r>
            <a:r>
              <a:rPr lang="en-US" altLang="zh-TW" dirty="0"/>
              <a:t>=4 * 4 * 512))</a:t>
            </a:r>
          </a:p>
          <a:p>
            <a:r>
              <a:rPr lang="en-US" altLang="zh-TW" dirty="0" err="1"/>
              <a:t>model.add</a:t>
            </a:r>
            <a:r>
              <a:rPr lang="en-US" altLang="zh-TW" dirty="0"/>
              <a:t>(Dropout(0.5))  # </a:t>
            </a:r>
            <a:r>
              <a:rPr lang="zh-TW" altLang="en-US" dirty="0"/>
              <a:t>丟棄法</a:t>
            </a:r>
          </a:p>
          <a:p>
            <a:r>
              <a:rPr lang="en-US" altLang="zh-TW" dirty="0" err="1"/>
              <a:t>model.add</a:t>
            </a:r>
            <a:r>
              <a:rPr lang="en-US" altLang="zh-TW" dirty="0"/>
              <a:t>(Dense(1, activation='sigmoid'))</a:t>
            </a:r>
          </a:p>
          <a:p>
            <a:endParaRPr lang="en-US" altLang="zh-TW" dirty="0"/>
          </a:p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vgg16.trainable = False     # 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凍結權重</a:t>
            </a:r>
          </a:p>
          <a:p>
            <a:r>
              <a:rPr lang="en-US" altLang="zh-TW" dirty="0" err="1"/>
              <a:t>model.summary</a:t>
            </a:r>
            <a:r>
              <a:rPr lang="en-US" altLang="zh-TW" dirty="0"/>
              <a:t>()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300180" y="5632311"/>
            <a:ext cx="736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err="1"/>
              <a:t>model.compile</a:t>
            </a:r>
            <a:r>
              <a:rPr lang="en-US" altLang="zh-TW" dirty="0"/>
              <a:t>(optimizer=</a:t>
            </a:r>
            <a:r>
              <a:rPr lang="en-US" altLang="zh-TW" dirty="0" err="1"/>
              <a:t>RMSprop</a:t>
            </a:r>
            <a:r>
              <a:rPr lang="en-US" altLang="zh-TW" dirty="0"/>
              <a:t>(</a:t>
            </a:r>
            <a:r>
              <a:rPr lang="en-US" altLang="zh-TW" dirty="0" err="1"/>
              <a:t>lr</a:t>
            </a:r>
            <a:r>
              <a:rPr lang="en-US" altLang="zh-TW" dirty="0"/>
              <a:t>=2e-5),   # </a:t>
            </a:r>
            <a:r>
              <a:rPr lang="zh-TW" altLang="en-US" dirty="0"/>
              <a:t>學習速率降低一點</a:t>
            </a:r>
          </a:p>
          <a:p>
            <a:r>
              <a:rPr lang="zh-TW" altLang="en-US" dirty="0"/>
              <a:t>              </a:t>
            </a:r>
            <a:r>
              <a:rPr lang="en-US" altLang="zh-TW" dirty="0"/>
              <a:t>loss='</a:t>
            </a:r>
            <a:r>
              <a:rPr lang="en-US" altLang="zh-TW" dirty="0" err="1"/>
              <a:t>binary_crossentropy</a:t>
            </a:r>
            <a:r>
              <a:rPr lang="en-US" altLang="zh-TW" dirty="0"/>
              <a:t>',</a:t>
            </a:r>
          </a:p>
          <a:p>
            <a:r>
              <a:rPr lang="en-US" altLang="zh-TW" dirty="0"/>
              <a:t>              metrics=['</a:t>
            </a:r>
            <a:r>
              <a:rPr lang="en-US" altLang="zh-TW" dirty="0" err="1"/>
              <a:t>acc</a:t>
            </a:r>
            <a:r>
              <a:rPr lang="en-US" altLang="zh-TW" dirty="0"/>
              <a:t>'])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569087" y="2318870"/>
            <a:ext cx="3316885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Transfer </a:t>
            </a:r>
            <a:r>
              <a:rPr lang="en-US" altLang="zh-TW" dirty="0" smtClean="0"/>
              <a:t>Learning</a:t>
            </a:r>
            <a:r>
              <a:rPr lang="zh-TW" altLang="en-US" dirty="0" smtClean="0"/>
              <a:t>方法</a:t>
            </a:r>
            <a:r>
              <a:rPr lang="en-US" altLang="zh-TW" dirty="0"/>
              <a:t>2:</a:t>
            </a:r>
          </a:p>
          <a:p>
            <a:r>
              <a:rPr lang="zh-TW" altLang="en-US" dirty="0"/>
              <a:t>將經典</a:t>
            </a:r>
            <a:r>
              <a:rPr lang="en-US" altLang="zh-TW" dirty="0"/>
              <a:t>CNN </a:t>
            </a:r>
            <a:r>
              <a:rPr lang="zh-TW" altLang="en-US" dirty="0" smtClean="0"/>
              <a:t>移植到</a:t>
            </a:r>
            <a:r>
              <a:rPr lang="zh-TW" altLang="en-US" dirty="0"/>
              <a:t>新模型之中</a:t>
            </a:r>
          </a:p>
        </p:txBody>
      </p:sp>
    </p:spTree>
    <p:extLst>
      <p:ext uri="{BB962C8B-B14F-4D97-AF65-F5344CB8AC3E}">
        <p14:creationId xmlns:p14="http://schemas.microsoft.com/office/powerpoint/2010/main" val="2099925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5673" y="899356"/>
            <a:ext cx="8483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from </a:t>
            </a:r>
            <a:r>
              <a:rPr lang="en-US" altLang="zh-TW" dirty="0" err="1"/>
              <a:t>tensorflow.keras.models</a:t>
            </a:r>
            <a:r>
              <a:rPr lang="en-US" altLang="zh-TW" dirty="0"/>
              <a:t> import Sequential</a:t>
            </a:r>
          </a:p>
          <a:p>
            <a:r>
              <a:rPr lang="en-US" altLang="zh-TW" dirty="0"/>
              <a:t>from </a:t>
            </a:r>
            <a:r>
              <a:rPr lang="en-US" altLang="zh-TW" dirty="0" err="1"/>
              <a:t>tensorflow.keras.layers</a:t>
            </a:r>
            <a:r>
              <a:rPr lang="en-US" altLang="zh-TW" dirty="0"/>
              <a:t> import Dense, Dropout, Flatten</a:t>
            </a:r>
          </a:p>
          <a:p>
            <a:r>
              <a:rPr lang="en-US" altLang="zh-TW" dirty="0"/>
              <a:t>from </a:t>
            </a:r>
            <a:r>
              <a:rPr lang="en-US" altLang="zh-TW" dirty="0" err="1"/>
              <a:t>tensorflow.keras.optimizers</a:t>
            </a:r>
            <a:r>
              <a:rPr lang="en-US" altLang="zh-TW" dirty="0"/>
              <a:t> import </a:t>
            </a:r>
            <a:r>
              <a:rPr lang="en-US" altLang="zh-TW" dirty="0" err="1"/>
              <a:t>RMSprop</a:t>
            </a:r>
            <a:endParaRPr lang="en-US" altLang="zh-TW" dirty="0"/>
          </a:p>
          <a:p>
            <a:r>
              <a:rPr lang="en-US" altLang="zh-TW" dirty="0"/>
              <a:t>from </a:t>
            </a:r>
            <a:r>
              <a:rPr lang="en-US" altLang="zh-TW" dirty="0" err="1"/>
              <a:t>tensorflow.keras.applications</a:t>
            </a:r>
            <a:r>
              <a:rPr lang="en-US" altLang="zh-TW" dirty="0"/>
              <a:t> import VGG16</a:t>
            </a:r>
          </a:p>
          <a:p>
            <a:endParaRPr lang="en-US" altLang="zh-TW" dirty="0"/>
          </a:p>
          <a:p>
            <a:r>
              <a:rPr lang="en-US" altLang="zh-TW" dirty="0"/>
              <a:t>vgg16 = VGG16(</a:t>
            </a:r>
            <a:r>
              <a:rPr lang="en-US" altLang="zh-TW" dirty="0" err="1"/>
              <a:t>include_top</a:t>
            </a:r>
            <a:r>
              <a:rPr lang="en-US" altLang="zh-TW" dirty="0"/>
              <a:t>=False,    </a:t>
            </a:r>
            <a:endParaRPr lang="zh-TW" altLang="en-US" dirty="0"/>
          </a:p>
          <a:p>
            <a:r>
              <a:rPr lang="zh-TW" altLang="en-US" dirty="0"/>
              <a:t>              </a:t>
            </a:r>
            <a:r>
              <a:rPr lang="en-US" altLang="zh-TW" dirty="0"/>
              <a:t>weights='</a:t>
            </a:r>
            <a:r>
              <a:rPr lang="en-US" altLang="zh-TW" dirty="0" err="1"/>
              <a:t>imagenet</a:t>
            </a:r>
            <a:r>
              <a:rPr lang="en-US" altLang="zh-TW" dirty="0"/>
              <a:t>',</a:t>
            </a:r>
          </a:p>
          <a:p>
            <a:r>
              <a:rPr lang="en-US" altLang="zh-TW" dirty="0"/>
              <a:t>              </a:t>
            </a:r>
            <a:r>
              <a:rPr lang="en-US" altLang="zh-TW" dirty="0" err="1"/>
              <a:t>input_shape</a:t>
            </a:r>
            <a:r>
              <a:rPr lang="en-US" altLang="zh-TW" dirty="0"/>
              <a:t>=(150,150,3))</a:t>
            </a:r>
          </a:p>
          <a:p>
            <a:endParaRPr lang="en-US" altLang="zh-TW" dirty="0"/>
          </a:p>
          <a:p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unfreeze = ['block5_conv1', 'block5_conv2', 'block5_conv3'] # 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最後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</a:t>
            </a:r>
            <a:r>
              <a:rPr lang="zh-TW" alt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層的名稱</a:t>
            </a:r>
          </a:p>
          <a:p>
            <a:endParaRPr lang="zh-TW" altLang="en-US" dirty="0"/>
          </a:p>
          <a:p>
            <a:r>
              <a:rPr lang="en-US" altLang="zh-TW" dirty="0"/>
              <a:t>for layer in vgg16.layers:</a:t>
            </a:r>
          </a:p>
          <a:p>
            <a:r>
              <a:rPr lang="en-US" altLang="zh-TW" dirty="0"/>
              <a:t>    if layer.name in unfreeze: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layer.trainable</a:t>
            </a:r>
            <a:r>
              <a:rPr lang="en-US" altLang="zh-TW" dirty="0"/>
              <a:t> = True  # </a:t>
            </a:r>
            <a:r>
              <a:rPr lang="zh-TW" altLang="en-US" dirty="0"/>
              <a:t>最後 </a:t>
            </a:r>
            <a:r>
              <a:rPr lang="en-US" altLang="zh-TW" dirty="0"/>
              <a:t>3 </a:t>
            </a:r>
            <a:r>
              <a:rPr lang="zh-TW" altLang="en-US" dirty="0"/>
              <a:t>層解凍</a:t>
            </a:r>
          </a:p>
          <a:p>
            <a:r>
              <a:rPr lang="zh-TW" altLang="en-US" dirty="0"/>
              <a:t>    </a:t>
            </a:r>
            <a:r>
              <a:rPr lang="en-US" altLang="zh-TW" dirty="0"/>
              <a:t>else:</a:t>
            </a:r>
          </a:p>
          <a:p>
            <a:r>
              <a:rPr lang="en-US" altLang="zh-TW" dirty="0"/>
              <a:t>        </a:t>
            </a:r>
            <a:r>
              <a:rPr lang="en-US" altLang="zh-TW" dirty="0" err="1"/>
              <a:t>layer.trainable</a:t>
            </a:r>
            <a:r>
              <a:rPr lang="en-US" altLang="zh-TW" dirty="0"/>
              <a:t> = False # </a:t>
            </a:r>
            <a:r>
              <a:rPr lang="zh-TW" altLang="en-US" dirty="0"/>
              <a:t>其他凍結權重</a:t>
            </a:r>
          </a:p>
          <a:p>
            <a:endParaRPr lang="zh-TW" altLang="en-US" dirty="0"/>
          </a:p>
          <a:p>
            <a:r>
              <a:rPr lang="en-US" altLang="zh-TW" dirty="0"/>
              <a:t>vgg16.summary</a:t>
            </a:r>
            <a:r>
              <a:rPr lang="en-US" altLang="zh-TW" dirty="0" smtClean="0"/>
              <a:t>()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4387273" y="2420888"/>
            <a:ext cx="4572000" cy="646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>
            <a:spAutoFit/>
          </a:bodyPr>
          <a:lstStyle/>
          <a:p>
            <a:r>
              <a:rPr lang="en-US" altLang="zh-TW" dirty="0"/>
              <a:t>Transfer </a:t>
            </a:r>
            <a:r>
              <a:rPr lang="en-US" altLang="zh-TW" dirty="0" smtClean="0"/>
              <a:t>Learning</a:t>
            </a:r>
            <a:r>
              <a:rPr lang="zh-TW" altLang="en-US" dirty="0" smtClean="0"/>
              <a:t>方法</a:t>
            </a:r>
            <a:r>
              <a:rPr lang="en-US" altLang="zh-TW" dirty="0"/>
              <a:t>3:</a:t>
            </a:r>
          </a:p>
          <a:p>
            <a:r>
              <a:rPr lang="zh-TW" altLang="en-US" dirty="0"/>
              <a:t>微調</a:t>
            </a:r>
            <a:r>
              <a:rPr lang="en-US" altLang="zh-TW" dirty="0"/>
              <a:t>(Fine-Tuning</a:t>
            </a:r>
            <a:r>
              <a:rPr lang="en-US" altLang="zh-TW" dirty="0" smtClean="0"/>
              <a:t>)</a:t>
            </a:r>
            <a:r>
              <a:rPr lang="zh-TW" altLang="en-US" dirty="0" smtClean="0"/>
              <a:t>預先</a:t>
            </a:r>
            <a:r>
              <a:rPr lang="zh-TW" altLang="en-US" dirty="0"/>
              <a:t>訓練的</a:t>
            </a:r>
            <a:r>
              <a:rPr lang="en-US" altLang="zh-TW" dirty="0"/>
              <a:t>CNN</a:t>
            </a:r>
            <a:r>
              <a:rPr lang="zh-TW" altLang="en-US" dirty="0"/>
              <a:t>網路</a:t>
            </a:r>
          </a:p>
        </p:txBody>
      </p:sp>
    </p:spTree>
    <p:extLst>
      <p:ext uri="{BB962C8B-B14F-4D97-AF65-F5344CB8AC3E}">
        <p14:creationId xmlns:p14="http://schemas.microsoft.com/office/powerpoint/2010/main" val="28356262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1911958" y="2579316"/>
            <a:ext cx="546014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dirty="0">
                <a:solidFill>
                  <a:schemeClr val="bg1"/>
                </a:solidFill>
              </a:rPr>
              <a:t>CNN in </a:t>
            </a:r>
            <a:r>
              <a:rPr lang="en-US" altLang="zh-TW" sz="6600" dirty="0" smtClean="0">
                <a:solidFill>
                  <a:schemeClr val="bg1"/>
                </a:solidFill>
              </a:rPr>
              <a:t>security</a:t>
            </a:r>
            <a:endParaRPr lang="en-US" altLang="zh-TW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741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44</a:t>
            </a:fld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899592" y="2924944"/>
            <a:ext cx="73448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dirty="0"/>
              <a:t>https://arxiv.org/search/?query=CNN+Malware+Detection+&amp;searchtype=all&amp;source=header</a:t>
            </a:r>
            <a:endParaRPr lang="zh-TW" altLang="en-US" sz="3600" dirty="0"/>
          </a:p>
        </p:txBody>
      </p:sp>
      <p:sp>
        <p:nvSpPr>
          <p:cNvPr id="4" name="矩形 3"/>
          <p:cNvSpPr/>
          <p:nvPr/>
        </p:nvSpPr>
        <p:spPr>
          <a:xfrm>
            <a:off x="395536" y="908720"/>
            <a:ext cx="868115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 Malware Detection</a:t>
            </a:r>
            <a:endParaRPr lang="zh-TW" altLang="en-US" sz="6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771903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45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598" y="1785305"/>
            <a:ext cx="7714536" cy="417646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51520" y="1192113"/>
            <a:ext cx="434465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/>
              <a:t>https://arxiv.org/abs/2002.06383</a:t>
            </a:r>
            <a:endParaRPr lang="zh-TW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263691" y="414255"/>
            <a:ext cx="55790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</a:t>
            </a:r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 malware </a:t>
            </a:r>
            <a:r>
              <a:rPr lang="en-US" altLang="zh-TW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detection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311935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512" y="433565"/>
            <a:ext cx="8229600" cy="57606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https://arxiv.org/abs/2003.12805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46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8051" y="1196752"/>
            <a:ext cx="8466434" cy="403244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23528" y="5413280"/>
            <a:ext cx="8496944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Grande"/>
              </a:rPr>
              <a:t>Bilbo is the first parallel usage of a convolutional neural network (CNN) and a long short-term memory (LSTM) network for DGA detection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6403504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6538" y="194639"/>
            <a:ext cx="8075240" cy="72494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https://arxiv.org/abs/1910.10958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47</a:t>
            </a:fld>
            <a:endParaRPr lang="zh-TW" altLang="en-US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538" y="1574653"/>
            <a:ext cx="8600819" cy="460851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779912" y="1174543"/>
            <a:ext cx="523015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000" dirty="0"/>
              <a:t>deep learning based malware detection (DLMD) </a:t>
            </a:r>
            <a:endParaRPr lang="zh-TW" altLang="en-US" sz="2000" dirty="0"/>
          </a:p>
        </p:txBody>
      </p:sp>
      <p:sp>
        <p:nvSpPr>
          <p:cNvPr id="9" name="矩形 8"/>
          <p:cNvSpPr/>
          <p:nvPr/>
        </p:nvSpPr>
        <p:spPr>
          <a:xfrm>
            <a:off x="551001" y="6291660"/>
            <a:ext cx="767077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https://github.com/cyberhunters/Malware-Detection-Using-Machine-Learning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917089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0106"/>
          </a:xfrm>
        </p:spPr>
        <p:txBody>
          <a:bodyPr/>
          <a:lstStyle/>
          <a:p>
            <a:r>
              <a:rPr lang="en-US" altLang="zh-TW" dirty="0"/>
              <a:t>DLMD technique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1" y="1556792"/>
            <a:ext cx="7940567" cy="403244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767985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49</a:t>
            </a:fld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093478"/>
            <a:ext cx="5867869" cy="525658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3528" y="260648"/>
            <a:ext cx="31799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DataSet</a:t>
            </a:r>
            <a:r>
              <a:rPr lang="zh-TW" altLang="en-US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資料集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1374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7" y="811298"/>
            <a:ext cx="8377501" cy="48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37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https://arxiv.org/abs/2206.08004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9328" y="1268760"/>
            <a:ext cx="7991681" cy="475252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5407659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 fontScale="90000"/>
          </a:bodyPr>
          <a:lstStyle/>
          <a:p>
            <a:r>
              <a:rPr lang="en-US" altLang="zh-TW" dirty="0"/>
              <a:t>https://arxiv.org/abs/2107.04008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9552" y="1196752"/>
            <a:ext cx="7814032" cy="5159598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7749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https://arxiv.org/abs/2201.11812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956" y="1600200"/>
            <a:ext cx="6644087" cy="4525963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216103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99444" y="188640"/>
            <a:ext cx="4680520" cy="6403117"/>
          </a:xfrm>
          <a:prstGeom prst="rect">
            <a:avLst/>
          </a:prstGeom>
        </p:spPr>
      </p:pic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1A6D72-4E0E-4822-92DE-EF70A66F4C99}" type="slidenum">
              <a:rPr lang="zh-TW" altLang="en-US" smtClean="0"/>
              <a:t>53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51520" y="476672"/>
            <a:ext cx="40557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200" dirty="0"/>
              <a:t>https://www.hindawi.com/journals/wcmc/2021/3697536/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58388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730"/>
            <a:ext cx="9144000" cy="259689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13" y="2889626"/>
            <a:ext cx="7809663" cy="278171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2748" y="6059055"/>
            <a:ext cx="752622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dirty="0"/>
              <a:t>A Survey of the Recent Architectures of Deep Convolutional Neural Networks</a:t>
            </a:r>
          </a:p>
          <a:p>
            <a:r>
              <a:rPr lang="en-US" altLang="zh-TW" dirty="0" smtClean="0"/>
              <a:t>https</a:t>
            </a:r>
            <a:r>
              <a:rPr lang="en-US" altLang="zh-TW" dirty="0"/>
              <a:t>://arxiv.org/abs/1901.06032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502400" y="3177309"/>
            <a:ext cx="1681018" cy="218901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 rot="19098637">
            <a:off x="6089742" y="254257"/>
            <a:ext cx="1360081" cy="257180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14210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內容版面配置區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2627" y="1825625"/>
            <a:ext cx="3218246" cy="4351338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80873" y="2319115"/>
            <a:ext cx="4147581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第一章 </a:t>
            </a:r>
            <a:r>
              <a:rPr lang="en-US" altLang="zh-TW" dirty="0"/>
              <a:t>Python</a:t>
            </a:r>
            <a:r>
              <a:rPr lang="zh-TW" altLang="en-US" dirty="0"/>
              <a:t>入門 </a:t>
            </a:r>
          </a:p>
          <a:p>
            <a:r>
              <a:rPr lang="zh-TW" altLang="en-US" dirty="0"/>
              <a:t>第二章 感知器 </a:t>
            </a:r>
          </a:p>
          <a:p>
            <a:r>
              <a:rPr lang="zh-TW" altLang="en-US" dirty="0"/>
              <a:t>第三章 神經網路 </a:t>
            </a:r>
          </a:p>
          <a:p>
            <a:r>
              <a:rPr lang="zh-TW" altLang="en-US" dirty="0"/>
              <a:t>第四章 神經網路的學習 </a:t>
            </a:r>
          </a:p>
          <a:p>
            <a:r>
              <a:rPr lang="zh-TW" altLang="en-US" dirty="0"/>
              <a:t>第五章 誤差反向傳播法 </a:t>
            </a:r>
          </a:p>
          <a:p>
            <a:r>
              <a:rPr lang="zh-TW" altLang="en-US" dirty="0"/>
              <a:t>第六章 與學習有關的技巧 </a:t>
            </a:r>
          </a:p>
          <a:p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第七章 卷積神經網路 </a:t>
            </a:r>
          </a:p>
          <a:p>
            <a:r>
              <a:rPr lang="zh-TW" altLang="en-US" dirty="0"/>
              <a:t>第八章 深度學習 </a:t>
            </a:r>
          </a:p>
          <a:p>
            <a:r>
              <a:rPr lang="zh-TW" altLang="en-US" dirty="0"/>
              <a:t>附錄</a:t>
            </a:r>
            <a:r>
              <a:rPr lang="en-US" altLang="zh-TW" dirty="0"/>
              <a:t>A </a:t>
            </a:r>
            <a:r>
              <a:rPr lang="en-US" altLang="zh-TW" dirty="0" err="1"/>
              <a:t>Softmax</a:t>
            </a:r>
            <a:r>
              <a:rPr lang="en-US" altLang="zh-TW" dirty="0"/>
              <a:t>-with-Loss</a:t>
            </a:r>
            <a:r>
              <a:rPr lang="zh-TW" altLang="en-US" dirty="0"/>
              <a:t>層的計算圖 </a:t>
            </a:r>
          </a:p>
          <a:p>
            <a:r>
              <a:rPr lang="zh-TW" altLang="en-US" dirty="0"/>
              <a:t>參考文獻</a:t>
            </a:r>
          </a:p>
        </p:txBody>
      </p:sp>
      <p:sp>
        <p:nvSpPr>
          <p:cNvPr id="6" name="矩形 5"/>
          <p:cNvSpPr/>
          <p:nvPr/>
        </p:nvSpPr>
        <p:spPr>
          <a:xfrm>
            <a:off x="177114" y="150744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Deep Learning</a:t>
            </a:r>
            <a:r>
              <a:rPr lang="zh-TW" altLang="en-US" dirty="0"/>
              <a:t>：用</a:t>
            </a:r>
            <a:r>
              <a:rPr lang="en-US" altLang="zh-TW" dirty="0"/>
              <a:t>Python</a:t>
            </a:r>
            <a:r>
              <a:rPr lang="zh-TW" altLang="en-US" dirty="0"/>
              <a:t>進行深度學習的基礎理論實作</a:t>
            </a:r>
          </a:p>
          <a:p>
            <a:r>
              <a:rPr lang="zh-TW" altLang="en-US" dirty="0" smtClean="0"/>
              <a:t>作者</a:t>
            </a:r>
            <a:r>
              <a:rPr lang="zh-TW" altLang="en-US" dirty="0"/>
              <a:t>： 斎藤康毅  譯者： 吳嘉芳</a:t>
            </a:r>
          </a:p>
          <a:p>
            <a:r>
              <a:rPr lang="zh-TW" altLang="en-US" dirty="0"/>
              <a:t>出版社：歐萊禮  出版日期：</a:t>
            </a:r>
            <a:r>
              <a:rPr lang="en-US" altLang="zh-TW" dirty="0"/>
              <a:t>2017/08/17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05855" y="5992297"/>
            <a:ext cx="7608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https://github.com/oreilly-japan/deep-learning-from-scratch</a:t>
            </a:r>
          </a:p>
        </p:txBody>
      </p:sp>
    </p:spTree>
    <p:extLst>
      <p:ext uri="{BB962C8B-B14F-4D97-AF65-F5344CB8AC3E}">
        <p14:creationId xmlns:p14="http://schemas.microsoft.com/office/powerpoint/2010/main" val="1327568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01_intro_cn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35" y="695582"/>
            <a:ext cx="7305675" cy="6343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350543" y="98850"/>
            <a:ext cx="44423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 smtClean="0"/>
              <a:t>Convolution</a:t>
            </a:r>
            <a:r>
              <a:rPr lang="zh-TW" altLang="en-US" sz="4800" dirty="0" smtClean="0"/>
              <a:t>運算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9401961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11" y="2210142"/>
            <a:ext cx="8130746" cy="182487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50543" y="98850"/>
            <a:ext cx="44423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 smtClean="0"/>
              <a:t>Convolution</a:t>
            </a:r>
            <a:r>
              <a:rPr lang="zh-TW" altLang="en-US" sz="4800" dirty="0" smtClean="0"/>
              <a:t>運算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418213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6375</TotalTime>
  <Words>1553</Words>
  <Application>Microsoft Office PowerPoint</Application>
  <PresentationFormat>如螢幕大小 (4:3)</PresentationFormat>
  <Paragraphs>291</Paragraphs>
  <Slides>53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61" baseType="lpstr">
      <vt:lpstr>Lucida Grande</vt:lpstr>
      <vt:lpstr>宋体</vt:lpstr>
      <vt:lpstr>微軟正黑體</vt:lpstr>
      <vt:lpstr>新細明體</vt:lpstr>
      <vt:lpstr>Arial</vt:lpstr>
      <vt:lpstr>Calibri</vt:lpstr>
      <vt:lpstr>Courier New</vt:lpstr>
      <vt:lpstr>Office 佈景主題</vt:lpstr>
      <vt:lpstr>PowerPoint 簡報</vt:lpstr>
      <vt:lpstr>PowerPoint 簡報</vt:lpstr>
      <vt:lpstr>PowerPoint 簡報</vt:lpstr>
      <vt:lpstr>https://www.youtube.com/watch?v=cWzi38-vDbE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卷積網絡正則化方法</vt:lpstr>
      <vt:lpstr>Dropout</vt:lpstr>
      <vt:lpstr>PowerPoint 簡報</vt:lpstr>
      <vt:lpstr>CNN的幾個特點： 局部感知、參數共用、池化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http://cs231n.stanford.edu/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https://arxiv.org/abs/2003.12805</vt:lpstr>
      <vt:lpstr>https://arxiv.org/abs/1910.10958</vt:lpstr>
      <vt:lpstr>DLMD technique</vt:lpstr>
      <vt:lpstr>PowerPoint 簡報</vt:lpstr>
      <vt:lpstr>https://arxiv.org/abs/2206.08004</vt:lpstr>
      <vt:lpstr>https://arxiv.org/abs/2107.04008</vt:lpstr>
      <vt:lpstr>https://arxiv.org/abs/2201.11812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108年度委外人才培訓 專案計畫書</dc:title>
  <dc:creator>TB</dc:creator>
  <cp:lastModifiedBy>user</cp:lastModifiedBy>
  <cp:revision>94</cp:revision>
  <dcterms:created xsi:type="dcterms:W3CDTF">2019-02-25T12:54:48Z</dcterms:created>
  <dcterms:modified xsi:type="dcterms:W3CDTF">2023-04-14T03:29:17Z</dcterms:modified>
</cp:coreProperties>
</file>